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0" r:id="rId4"/>
    <p:sldId id="259" r:id="rId5"/>
    <p:sldId id="261" r:id="rId6"/>
    <p:sldId id="262" r:id="rId7"/>
    <p:sldId id="263" r:id="rId8"/>
    <p:sldId id="264" r:id="rId9"/>
    <p:sldId id="268" r:id="rId10"/>
    <p:sldId id="265" r:id="rId11"/>
    <p:sldId id="266" r:id="rId12"/>
    <p:sldId id="267" r:id="rId13"/>
    <p:sldId id="269" r:id="rId14"/>
    <p:sldId id="270" r:id="rId15"/>
    <p:sldId id="274" r:id="rId16"/>
    <p:sldId id="272" r:id="rId17"/>
    <p:sldId id="273" r:id="rId18"/>
    <p:sldId id="271" r:id="rId19"/>
    <p:sldId id="275" r:id="rId20"/>
    <p:sldId id="276" r:id="rId21"/>
    <p:sldId id="277" r:id="rId22"/>
    <p:sldId id="278" r:id="rId23"/>
    <p:sldId id="279" r:id="rId24"/>
    <p:sldId id="280" r:id="rId25"/>
    <p:sldId id="281" r:id="rId26"/>
    <p:sldId id="282" r:id="rId27"/>
    <p:sldId id="283"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4660"/>
  </p:normalViewPr>
  <p:slideViewPr>
    <p:cSldViewPr snapToGrid="0">
      <p:cViewPr varScale="1">
        <p:scale>
          <a:sx n="93" d="100"/>
          <a:sy n="93" d="100"/>
        </p:scale>
        <p:origin x="3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D37B8-FCE2-4940-95F4-B9C279087A9B}"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C4147-8D0A-4E0B-AD0A-69690361F66C}" type="slidenum">
              <a:rPr lang="en-US" smtClean="0"/>
              <a:t>‹#›</a:t>
            </a:fld>
            <a:endParaRPr lang="en-US"/>
          </a:p>
        </p:txBody>
      </p:sp>
    </p:spTree>
    <p:extLst>
      <p:ext uri="{BB962C8B-B14F-4D97-AF65-F5344CB8AC3E}">
        <p14:creationId xmlns:p14="http://schemas.microsoft.com/office/powerpoint/2010/main" val="86529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4</a:t>
            </a:fld>
            <a:endParaRPr lang="en-US"/>
          </a:p>
        </p:txBody>
      </p:sp>
    </p:spTree>
    <p:extLst>
      <p:ext uri="{BB962C8B-B14F-4D97-AF65-F5344CB8AC3E}">
        <p14:creationId xmlns:p14="http://schemas.microsoft.com/office/powerpoint/2010/main" val="28512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13</a:t>
            </a:fld>
            <a:endParaRPr lang="en-US"/>
          </a:p>
        </p:txBody>
      </p:sp>
    </p:spTree>
    <p:extLst>
      <p:ext uri="{BB962C8B-B14F-4D97-AF65-F5344CB8AC3E}">
        <p14:creationId xmlns:p14="http://schemas.microsoft.com/office/powerpoint/2010/main" val="30385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14</a:t>
            </a:fld>
            <a:endParaRPr lang="en-US"/>
          </a:p>
        </p:txBody>
      </p:sp>
    </p:spTree>
    <p:extLst>
      <p:ext uri="{BB962C8B-B14F-4D97-AF65-F5344CB8AC3E}">
        <p14:creationId xmlns:p14="http://schemas.microsoft.com/office/powerpoint/2010/main" val="408408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15</a:t>
            </a:fld>
            <a:endParaRPr lang="en-US"/>
          </a:p>
        </p:txBody>
      </p:sp>
    </p:spTree>
    <p:extLst>
      <p:ext uri="{BB962C8B-B14F-4D97-AF65-F5344CB8AC3E}">
        <p14:creationId xmlns:p14="http://schemas.microsoft.com/office/powerpoint/2010/main" val="143549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16</a:t>
            </a:fld>
            <a:endParaRPr lang="en-US"/>
          </a:p>
        </p:txBody>
      </p:sp>
    </p:spTree>
    <p:extLst>
      <p:ext uri="{BB962C8B-B14F-4D97-AF65-F5344CB8AC3E}">
        <p14:creationId xmlns:p14="http://schemas.microsoft.com/office/powerpoint/2010/main" val="424753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17</a:t>
            </a:fld>
            <a:endParaRPr lang="en-US"/>
          </a:p>
        </p:txBody>
      </p:sp>
    </p:spTree>
    <p:extLst>
      <p:ext uri="{BB962C8B-B14F-4D97-AF65-F5344CB8AC3E}">
        <p14:creationId xmlns:p14="http://schemas.microsoft.com/office/powerpoint/2010/main" val="129668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18</a:t>
            </a:fld>
            <a:endParaRPr lang="en-US"/>
          </a:p>
        </p:txBody>
      </p:sp>
    </p:spTree>
    <p:extLst>
      <p:ext uri="{BB962C8B-B14F-4D97-AF65-F5344CB8AC3E}">
        <p14:creationId xmlns:p14="http://schemas.microsoft.com/office/powerpoint/2010/main" val="315269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19</a:t>
            </a:fld>
            <a:endParaRPr lang="en-US"/>
          </a:p>
        </p:txBody>
      </p:sp>
    </p:spTree>
    <p:extLst>
      <p:ext uri="{BB962C8B-B14F-4D97-AF65-F5344CB8AC3E}">
        <p14:creationId xmlns:p14="http://schemas.microsoft.com/office/powerpoint/2010/main" val="93149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20</a:t>
            </a:fld>
            <a:endParaRPr lang="en-US"/>
          </a:p>
        </p:txBody>
      </p:sp>
    </p:spTree>
    <p:extLst>
      <p:ext uri="{BB962C8B-B14F-4D97-AF65-F5344CB8AC3E}">
        <p14:creationId xmlns:p14="http://schemas.microsoft.com/office/powerpoint/2010/main" val="205694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21</a:t>
            </a:fld>
            <a:endParaRPr lang="en-US"/>
          </a:p>
        </p:txBody>
      </p:sp>
    </p:spTree>
    <p:extLst>
      <p:ext uri="{BB962C8B-B14F-4D97-AF65-F5344CB8AC3E}">
        <p14:creationId xmlns:p14="http://schemas.microsoft.com/office/powerpoint/2010/main" val="228135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22</a:t>
            </a:fld>
            <a:endParaRPr lang="en-US"/>
          </a:p>
        </p:txBody>
      </p:sp>
    </p:spTree>
    <p:extLst>
      <p:ext uri="{BB962C8B-B14F-4D97-AF65-F5344CB8AC3E}">
        <p14:creationId xmlns:p14="http://schemas.microsoft.com/office/powerpoint/2010/main" val="334234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5</a:t>
            </a:fld>
            <a:endParaRPr lang="en-US"/>
          </a:p>
        </p:txBody>
      </p:sp>
    </p:spTree>
    <p:extLst>
      <p:ext uri="{BB962C8B-B14F-4D97-AF65-F5344CB8AC3E}">
        <p14:creationId xmlns:p14="http://schemas.microsoft.com/office/powerpoint/2010/main" val="405235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23</a:t>
            </a:fld>
            <a:endParaRPr lang="en-US"/>
          </a:p>
        </p:txBody>
      </p:sp>
    </p:spTree>
    <p:extLst>
      <p:ext uri="{BB962C8B-B14F-4D97-AF65-F5344CB8AC3E}">
        <p14:creationId xmlns:p14="http://schemas.microsoft.com/office/powerpoint/2010/main" val="2056832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24</a:t>
            </a:fld>
            <a:endParaRPr lang="en-US"/>
          </a:p>
        </p:txBody>
      </p:sp>
    </p:spTree>
    <p:extLst>
      <p:ext uri="{BB962C8B-B14F-4D97-AF65-F5344CB8AC3E}">
        <p14:creationId xmlns:p14="http://schemas.microsoft.com/office/powerpoint/2010/main" val="2192835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25</a:t>
            </a:fld>
            <a:endParaRPr lang="en-US"/>
          </a:p>
        </p:txBody>
      </p:sp>
    </p:spTree>
    <p:extLst>
      <p:ext uri="{BB962C8B-B14F-4D97-AF65-F5344CB8AC3E}">
        <p14:creationId xmlns:p14="http://schemas.microsoft.com/office/powerpoint/2010/main" val="133274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26</a:t>
            </a:fld>
            <a:endParaRPr lang="en-US"/>
          </a:p>
        </p:txBody>
      </p:sp>
    </p:spTree>
    <p:extLst>
      <p:ext uri="{BB962C8B-B14F-4D97-AF65-F5344CB8AC3E}">
        <p14:creationId xmlns:p14="http://schemas.microsoft.com/office/powerpoint/2010/main" val="1537957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27</a:t>
            </a:fld>
            <a:endParaRPr lang="en-US"/>
          </a:p>
        </p:txBody>
      </p:sp>
    </p:spTree>
    <p:extLst>
      <p:ext uri="{BB962C8B-B14F-4D97-AF65-F5344CB8AC3E}">
        <p14:creationId xmlns:p14="http://schemas.microsoft.com/office/powerpoint/2010/main" val="259045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6</a:t>
            </a:fld>
            <a:endParaRPr lang="en-US"/>
          </a:p>
        </p:txBody>
      </p:sp>
    </p:spTree>
    <p:extLst>
      <p:ext uri="{BB962C8B-B14F-4D97-AF65-F5344CB8AC3E}">
        <p14:creationId xmlns:p14="http://schemas.microsoft.com/office/powerpoint/2010/main" val="79437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7</a:t>
            </a:fld>
            <a:endParaRPr lang="en-US"/>
          </a:p>
        </p:txBody>
      </p:sp>
    </p:spTree>
    <p:extLst>
      <p:ext uri="{BB962C8B-B14F-4D97-AF65-F5344CB8AC3E}">
        <p14:creationId xmlns:p14="http://schemas.microsoft.com/office/powerpoint/2010/main" val="325329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8</a:t>
            </a:fld>
            <a:endParaRPr lang="en-US"/>
          </a:p>
        </p:txBody>
      </p:sp>
    </p:spTree>
    <p:extLst>
      <p:ext uri="{BB962C8B-B14F-4D97-AF65-F5344CB8AC3E}">
        <p14:creationId xmlns:p14="http://schemas.microsoft.com/office/powerpoint/2010/main" val="417439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9</a:t>
            </a:fld>
            <a:endParaRPr lang="en-US"/>
          </a:p>
        </p:txBody>
      </p:sp>
    </p:spTree>
    <p:extLst>
      <p:ext uri="{BB962C8B-B14F-4D97-AF65-F5344CB8AC3E}">
        <p14:creationId xmlns:p14="http://schemas.microsoft.com/office/powerpoint/2010/main" val="155014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10</a:t>
            </a:fld>
            <a:endParaRPr lang="en-US"/>
          </a:p>
        </p:txBody>
      </p:sp>
    </p:spTree>
    <p:extLst>
      <p:ext uri="{BB962C8B-B14F-4D97-AF65-F5344CB8AC3E}">
        <p14:creationId xmlns:p14="http://schemas.microsoft.com/office/powerpoint/2010/main" val="145802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11</a:t>
            </a:fld>
            <a:endParaRPr lang="en-US"/>
          </a:p>
        </p:txBody>
      </p:sp>
    </p:spTree>
    <p:extLst>
      <p:ext uri="{BB962C8B-B14F-4D97-AF65-F5344CB8AC3E}">
        <p14:creationId xmlns:p14="http://schemas.microsoft.com/office/powerpoint/2010/main" val="296669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C4147-8D0A-4E0B-AD0A-69690361F66C}" type="slidenum">
              <a:rPr lang="en-US" smtClean="0"/>
              <a:t>12</a:t>
            </a:fld>
            <a:endParaRPr lang="en-US"/>
          </a:p>
        </p:txBody>
      </p:sp>
    </p:spTree>
    <p:extLst>
      <p:ext uri="{BB962C8B-B14F-4D97-AF65-F5344CB8AC3E}">
        <p14:creationId xmlns:p14="http://schemas.microsoft.com/office/powerpoint/2010/main" val="69059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9"/>
          <p:cNvPicPr/>
          <p:nvPr/>
        </p:nvPicPr>
        <p:blipFill>
          <a:blip r:embed="rId2" cstate="print"/>
          <a:stretch>
            <a:fillRect/>
          </a:stretch>
        </p:blipFill>
        <p:spPr>
          <a:xfrm>
            <a:off x="935976" y="705453"/>
            <a:ext cx="1152524" cy="904874"/>
          </a:xfrm>
          <a:prstGeom prst="rect">
            <a:avLst/>
          </a:prstGeom>
        </p:spPr>
      </p:pic>
      <p:sp>
        <p:nvSpPr>
          <p:cNvPr id="7" name="object 10"/>
          <p:cNvSpPr txBox="1"/>
          <p:nvPr/>
        </p:nvSpPr>
        <p:spPr>
          <a:xfrm>
            <a:off x="2088500" y="844200"/>
            <a:ext cx="1061720" cy="627380"/>
          </a:xfrm>
          <a:prstGeom prst="rect">
            <a:avLst/>
          </a:prstGeom>
        </p:spPr>
        <p:txBody>
          <a:bodyPr vert="horz" wrap="square" lIns="0" tIns="139700" rIns="0" bIns="0" rtlCol="0">
            <a:spAutoFit/>
          </a:bodyPr>
          <a:lstStyle/>
          <a:p>
            <a:pPr marL="12700">
              <a:lnSpc>
                <a:spcPct val="100000"/>
              </a:lnSpc>
              <a:spcBef>
                <a:spcPts val="1100"/>
              </a:spcBef>
            </a:pPr>
            <a:r>
              <a:rPr sz="1600" b="1" spc="-100" dirty="0">
                <a:solidFill>
                  <a:srgbClr val="FBFAF7"/>
                </a:solidFill>
                <a:latin typeface="Verdana"/>
                <a:cs typeface="Verdana"/>
              </a:rPr>
              <a:t>DEPI</a:t>
            </a:r>
            <a:endParaRPr sz="1600" dirty="0">
              <a:latin typeface="Verdana"/>
              <a:cs typeface="Verdana"/>
            </a:endParaRPr>
          </a:p>
          <a:p>
            <a:pPr marL="12700">
              <a:lnSpc>
                <a:spcPct val="100000"/>
              </a:lnSpc>
              <a:spcBef>
                <a:spcPts val="620"/>
              </a:spcBef>
            </a:pPr>
            <a:r>
              <a:rPr sz="1000" spc="20" dirty="0">
                <a:solidFill>
                  <a:srgbClr val="FBFAF7"/>
                </a:solidFill>
                <a:latin typeface="Verdana"/>
                <a:cs typeface="Verdana"/>
              </a:rPr>
              <a:t>A</a:t>
            </a:r>
            <a:r>
              <a:rPr sz="1000" spc="100" dirty="0">
                <a:solidFill>
                  <a:srgbClr val="FBFAF7"/>
                </a:solidFill>
                <a:latin typeface="Verdana"/>
                <a:cs typeface="Verdana"/>
              </a:rPr>
              <a:t>M</a:t>
            </a:r>
            <a:r>
              <a:rPr sz="1000" spc="-130" dirty="0">
                <a:solidFill>
                  <a:srgbClr val="FBFAF7"/>
                </a:solidFill>
                <a:latin typeface="Verdana"/>
                <a:cs typeface="Verdana"/>
              </a:rPr>
              <a:t>I</a:t>
            </a:r>
            <a:r>
              <a:rPr sz="1000" spc="-50" dirty="0">
                <a:solidFill>
                  <a:srgbClr val="FBFAF7"/>
                </a:solidFill>
                <a:latin typeface="Verdana"/>
                <a:cs typeface="Verdana"/>
              </a:rPr>
              <a:t>T</a:t>
            </a:r>
            <a:r>
              <a:rPr sz="1000" spc="-95" dirty="0">
                <a:solidFill>
                  <a:srgbClr val="FBFAF7"/>
                </a:solidFill>
                <a:latin typeface="Verdana"/>
                <a:cs typeface="Verdana"/>
              </a:rPr>
              <a:t> </a:t>
            </a:r>
            <a:r>
              <a:rPr sz="1000" spc="20" dirty="0">
                <a:solidFill>
                  <a:srgbClr val="FBFAF7"/>
                </a:solidFill>
                <a:latin typeface="Verdana"/>
                <a:cs typeface="Verdana"/>
              </a:rPr>
              <a:t>L</a:t>
            </a:r>
            <a:r>
              <a:rPr sz="1000" spc="25" dirty="0">
                <a:solidFill>
                  <a:srgbClr val="FBFAF7"/>
                </a:solidFill>
                <a:latin typeface="Verdana"/>
                <a:cs typeface="Verdana"/>
              </a:rPr>
              <a:t>E</a:t>
            </a:r>
            <a:r>
              <a:rPr sz="1000" spc="20" dirty="0">
                <a:solidFill>
                  <a:srgbClr val="FBFAF7"/>
                </a:solidFill>
                <a:latin typeface="Verdana"/>
                <a:cs typeface="Verdana"/>
              </a:rPr>
              <a:t>A</a:t>
            </a:r>
            <a:r>
              <a:rPr sz="1000" spc="15" dirty="0">
                <a:solidFill>
                  <a:srgbClr val="FBFAF7"/>
                </a:solidFill>
                <a:latin typeface="Verdana"/>
                <a:cs typeface="Verdana"/>
              </a:rPr>
              <a:t>R</a:t>
            </a:r>
            <a:r>
              <a:rPr sz="1000" spc="55" dirty="0">
                <a:solidFill>
                  <a:srgbClr val="FBFAF7"/>
                </a:solidFill>
                <a:latin typeface="Verdana"/>
                <a:cs typeface="Verdana"/>
              </a:rPr>
              <a:t>N</a:t>
            </a:r>
            <a:r>
              <a:rPr sz="1000" spc="-130" dirty="0">
                <a:solidFill>
                  <a:srgbClr val="FBFAF7"/>
                </a:solidFill>
                <a:latin typeface="Verdana"/>
                <a:cs typeface="Verdana"/>
              </a:rPr>
              <a:t>I</a:t>
            </a:r>
            <a:r>
              <a:rPr sz="1000" spc="55" dirty="0">
                <a:solidFill>
                  <a:srgbClr val="FBFAF7"/>
                </a:solidFill>
                <a:latin typeface="Verdana"/>
                <a:cs typeface="Verdana"/>
              </a:rPr>
              <a:t>N</a:t>
            </a:r>
            <a:r>
              <a:rPr sz="1000" spc="-10" dirty="0">
                <a:solidFill>
                  <a:srgbClr val="FBFAF7"/>
                </a:solidFill>
                <a:latin typeface="Verdana"/>
                <a:cs typeface="Verdana"/>
              </a:rPr>
              <a:t>G</a:t>
            </a:r>
            <a:endParaRPr sz="1000" dirty="0">
              <a:latin typeface="Verdana"/>
              <a:cs typeface="Verdana"/>
            </a:endParaRPr>
          </a:p>
        </p:txBody>
      </p:sp>
      <p:sp>
        <p:nvSpPr>
          <p:cNvPr id="12" name="object 11"/>
          <p:cNvSpPr txBox="1">
            <a:spLocks/>
          </p:cNvSpPr>
          <p:nvPr/>
        </p:nvSpPr>
        <p:spPr>
          <a:xfrm>
            <a:off x="935976" y="1754373"/>
            <a:ext cx="7103843" cy="895823"/>
          </a:xfrm>
          <a:prstGeom prst="rect">
            <a:avLst/>
          </a:prstGeom>
        </p:spPr>
        <p:txBody>
          <a:bodyPr vert="horz" wrap="square" lIns="0" tIns="12065" rIns="0" bIns="0" rtlCol="0" anchor="b">
            <a:sp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marR="5080">
              <a:lnSpc>
                <a:spcPct val="116100"/>
              </a:lnSpc>
              <a:spcBef>
                <a:spcPts val="95"/>
              </a:spcBef>
            </a:pPr>
            <a:r>
              <a:rPr lang="en-US" sz="4950" b="1" spc="-229" dirty="0">
                <a:solidFill>
                  <a:srgbClr val="FBFAF7"/>
                </a:solidFill>
              </a:rPr>
              <a:t>React Web </a:t>
            </a:r>
            <a:r>
              <a:rPr lang="en-US" sz="4950" b="1" spc="-229" dirty="0" smtClean="0">
                <a:solidFill>
                  <a:srgbClr val="FBFAF7"/>
                </a:solidFill>
              </a:rPr>
              <a:t>Development</a:t>
            </a:r>
            <a:endParaRPr lang="en-US" sz="4950" b="1" dirty="0"/>
          </a:p>
        </p:txBody>
      </p:sp>
      <p:sp>
        <p:nvSpPr>
          <p:cNvPr id="13" name="object 11"/>
          <p:cNvSpPr txBox="1">
            <a:spLocks/>
          </p:cNvSpPr>
          <p:nvPr/>
        </p:nvSpPr>
        <p:spPr>
          <a:xfrm>
            <a:off x="935976" y="2650196"/>
            <a:ext cx="4326138" cy="895823"/>
          </a:xfrm>
          <a:prstGeom prst="rect">
            <a:avLst/>
          </a:prstGeom>
        </p:spPr>
        <p:txBody>
          <a:bodyPr vert="horz" wrap="square" lIns="0" tIns="12065" rIns="0" bIns="0" rtlCol="0" anchor="b">
            <a:sp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marR="5080">
              <a:lnSpc>
                <a:spcPct val="116100"/>
              </a:lnSpc>
              <a:spcBef>
                <a:spcPts val="95"/>
              </a:spcBef>
            </a:pPr>
            <a:r>
              <a:rPr lang="en-US" sz="4950" b="1" spc="-229" dirty="0" err="1" smtClean="0">
                <a:solidFill>
                  <a:srgbClr val="FBFAF7"/>
                </a:solidFill>
              </a:rPr>
              <a:t>Udemy</a:t>
            </a:r>
            <a:r>
              <a:rPr lang="en-US" sz="4950" b="1" spc="-229" dirty="0" smtClean="0">
                <a:solidFill>
                  <a:srgbClr val="FBFAF7"/>
                </a:solidFill>
              </a:rPr>
              <a:t> Project</a:t>
            </a:r>
            <a:endParaRPr lang="en-US" sz="4950" b="1" dirty="0"/>
          </a:p>
        </p:txBody>
      </p:sp>
      <p:sp>
        <p:nvSpPr>
          <p:cNvPr id="14" name="object 12"/>
          <p:cNvSpPr txBox="1"/>
          <p:nvPr/>
        </p:nvSpPr>
        <p:spPr>
          <a:xfrm>
            <a:off x="1303689" y="3750962"/>
            <a:ext cx="6368415" cy="1397819"/>
          </a:xfrm>
          <a:prstGeom prst="rect">
            <a:avLst/>
          </a:prstGeom>
        </p:spPr>
        <p:txBody>
          <a:bodyPr vert="horz" wrap="square" lIns="0" tIns="111760" rIns="0" bIns="0" rtlCol="0">
            <a:spAutoFit/>
          </a:bodyPr>
          <a:lstStyle/>
          <a:p>
            <a:pPr marL="12700">
              <a:lnSpc>
                <a:spcPct val="100000"/>
              </a:lnSpc>
              <a:spcBef>
                <a:spcPts val="880"/>
              </a:spcBef>
            </a:pPr>
            <a:r>
              <a:rPr lang="en-US" sz="1600" spc="110" dirty="0">
                <a:solidFill>
                  <a:srgbClr val="00B0F0"/>
                </a:solidFill>
                <a:latin typeface="Verdana"/>
                <a:cs typeface="Verdana"/>
              </a:rPr>
              <a:t>The </a:t>
            </a:r>
            <a:r>
              <a:rPr lang="en-US" sz="1600" spc="110" dirty="0" err="1">
                <a:solidFill>
                  <a:srgbClr val="00B0F0"/>
                </a:solidFill>
                <a:latin typeface="Verdana"/>
                <a:cs typeface="Verdana"/>
              </a:rPr>
              <a:t>Udemy</a:t>
            </a:r>
            <a:r>
              <a:rPr lang="en-US" sz="1600" spc="110" dirty="0">
                <a:solidFill>
                  <a:srgbClr val="00B0F0"/>
                </a:solidFill>
                <a:latin typeface="Verdana"/>
                <a:cs typeface="Verdana"/>
              </a:rPr>
              <a:t> platform </a:t>
            </a:r>
            <a:endParaRPr lang="ar-EG" sz="1600" spc="110" dirty="0" smtClean="0">
              <a:solidFill>
                <a:srgbClr val="00B0F0"/>
              </a:solidFill>
              <a:latin typeface="Verdana"/>
              <a:cs typeface="Verdana"/>
            </a:endParaRPr>
          </a:p>
          <a:p>
            <a:pPr marL="12700">
              <a:lnSpc>
                <a:spcPct val="100000"/>
              </a:lnSpc>
              <a:spcBef>
                <a:spcPts val="880"/>
              </a:spcBef>
            </a:pPr>
            <a:r>
              <a:rPr lang="en-US" sz="1500" spc="110" dirty="0" smtClean="0">
                <a:solidFill>
                  <a:srgbClr val="FBFAF7"/>
                </a:solidFill>
                <a:latin typeface="Verdana"/>
                <a:cs typeface="Verdana"/>
              </a:rPr>
              <a:t>aims </a:t>
            </a:r>
            <a:r>
              <a:rPr lang="en-US" sz="1500" spc="110" dirty="0">
                <a:solidFill>
                  <a:srgbClr val="FBFAF7"/>
                </a:solidFill>
                <a:latin typeface="Verdana"/>
                <a:cs typeface="Verdana"/>
              </a:rPr>
              <a:t>to enhance access to education by offering a variety of courses in different fields, enabling students to learn new skills and achieve their academic and professional goals.</a:t>
            </a:r>
            <a:endParaRPr sz="1500" dirty="0">
              <a:latin typeface="Verdana"/>
              <a:cs typeface="Verdana"/>
            </a:endParaRPr>
          </a:p>
        </p:txBody>
      </p:sp>
      <p:sp>
        <p:nvSpPr>
          <p:cNvPr id="19" name="TextBox 18"/>
          <p:cNvSpPr txBox="1"/>
          <p:nvPr/>
        </p:nvSpPr>
        <p:spPr>
          <a:xfrm>
            <a:off x="935976" y="5684808"/>
            <a:ext cx="2364750" cy="369332"/>
          </a:xfrm>
          <a:prstGeom prst="rect">
            <a:avLst/>
          </a:prstGeom>
          <a:noFill/>
        </p:spPr>
        <p:txBody>
          <a:bodyPr wrap="none" rtlCol="0">
            <a:spAutoFit/>
          </a:bodyPr>
          <a:lstStyle/>
          <a:p>
            <a:r>
              <a:rPr lang="en-US" dirty="0" smtClean="0">
                <a:solidFill>
                  <a:srgbClr val="00B050"/>
                </a:solidFill>
              </a:rPr>
              <a:t>Ahmed </a:t>
            </a:r>
            <a:r>
              <a:rPr lang="en-US" dirty="0" err="1">
                <a:solidFill>
                  <a:srgbClr val="00B050"/>
                </a:solidFill>
              </a:rPr>
              <a:t>Aboulnaga</a:t>
            </a:r>
            <a:endParaRPr lang="en-US" dirty="0">
              <a:solidFill>
                <a:srgbClr val="00B050"/>
              </a:solidFill>
            </a:endParaRPr>
          </a:p>
        </p:txBody>
      </p:sp>
    </p:spTree>
    <p:extLst>
      <p:ext uri="{BB962C8B-B14F-4D97-AF65-F5344CB8AC3E}">
        <p14:creationId xmlns:p14="http://schemas.microsoft.com/office/powerpoint/2010/main" val="65821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712745"/>
            <a:ext cx="322229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/courses</a:t>
            </a:r>
            <a:r>
              <a:rPr lang="en-US" altLang="en-US" dirty="0" smtClean="0">
                <a:latin typeface="Arial" panose="020B0604020202020204" pitchFamily="34" charset="0"/>
              </a:rPr>
              <a:t>/add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100" dirty="0">
                <a:latin typeface="Arial Unicode MS" panose="020B0604020202020204" pitchFamily="34" charset="-128"/>
              </a:rPr>
              <a:t>POST</a:t>
            </a:r>
            <a:r>
              <a:rPr lang="en-US" altLang="en-US" sz="1000" dirty="0"/>
              <a:t> </a:t>
            </a:r>
            <a:r>
              <a:rPr lang="en-US" altLang="en-US" sz="1000" dirty="0" smtClean="0"/>
              <a:t>(Admin only</a:t>
            </a:r>
            <a:r>
              <a:rPr lang="en-US" altLang="en-US" sz="1000" dirty="0"/>
              <a:t>) to create a new course. </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stretch>
            <a:fillRect/>
          </a:stretch>
        </p:blipFill>
        <p:spPr>
          <a:xfrm>
            <a:off x="5822829" y="1656271"/>
            <a:ext cx="5523781" cy="4528868"/>
          </a:xfrm>
          <a:prstGeom prst="rect">
            <a:avLst/>
          </a:prstGeom>
        </p:spPr>
      </p:pic>
      <p:sp>
        <p:nvSpPr>
          <p:cNvPr id="11" name="Rectangle 10"/>
          <p:cNvSpPr/>
          <p:nvPr/>
        </p:nvSpPr>
        <p:spPr>
          <a:xfrm>
            <a:off x="1024952" y="4752163"/>
            <a:ext cx="1697901" cy="461665"/>
          </a:xfrm>
          <a:prstGeom prst="rect">
            <a:avLst/>
          </a:prstGeom>
        </p:spPr>
        <p:txBody>
          <a:bodyPr wrap="none">
            <a:spAutoFit/>
          </a:bodyPr>
          <a:lstStyle/>
          <a:p>
            <a:r>
              <a:rPr lang="en-US" sz="2400" b="1" dirty="0" smtClean="0"/>
              <a:t>Response:</a:t>
            </a:r>
            <a:endParaRPr lang="en-US" sz="2400" b="1" dirty="0"/>
          </a:p>
        </p:txBody>
      </p:sp>
      <p:pic>
        <p:nvPicPr>
          <p:cNvPr id="12" name="Picture 11"/>
          <p:cNvPicPr>
            <a:picLocks noChangeAspect="1"/>
          </p:cNvPicPr>
          <p:nvPr/>
        </p:nvPicPr>
        <p:blipFill>
          <a:blip r:embed="rId4"/>
          <a:stretch>
            <a:fillRect/>
          </a:stretch>
        </p:blipFill>
        <p:spPr>
          <a:xfrm>
            <a:off x="1380495" y="5498351"/>
            <a:ext cx="3133725" cy="295275"/>
          </a:xfrm>
          <a:prstGeom prst="rect">
            <a:avLst/>
          </a:prstGeom>
        </p:spPr>
      </p:pic>
    </p:spTree>
    <p:extLst>
      <p:ext uri="{BB962C8B-B14F-4D97-AF65-F5344CB8AC3E}">
        <p14:creationId xmlns:p14="http://schemas.microsoft.com/office/powerpoint/2010/main" val="1845597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34183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/courses</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a:latin typeface="Arial Unicode MS" panose="020B0604020202020204" pitchFamily="34" charset="-128"/>
              </a:rPr>
              <a:t>PUT</a:t>
            </a:r>
            <a:r>
              <a:rPr lang="en-US" altLang="en-US" sz="1100" dirty="0"/>
              <a:t> </a:t>
            </a:r>
            <a:r>
              <a:rPr lang="en-US" altLang="en-US" sz="1100" dirty="0" smtClean="0"/>
              <a:t>(Admin only</a:t>
            </a:r>
            <a:r>
              <a:rPr lang="en-US" altLang="en-US" sz="1100" dirty="0"/>
              <a:t>) to update </a:t>
            </a:r>
            <a:r>
              <a:rPr lang="en-US" altLang="en-US" sz="1100" dirty="0" err="1" smtClean="0"/>
              <a:t>coursedetails</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3" name="Picture 2"/>
          <p:cNvPicPr>
            <a:picLocks noChangeAspect="1"/>
          </p:cNvPicPr>
          <p:nvPr/>
        </p:nvPicPr>
        <p:blipFill>
          <a:blip r:embed="rId3"/>
          <a:stretch>
            <a:fillRect/>
          </a:stretch>
        </p:blipFill>
        <p:spPr>
          <a:xfrm>
            <a:off x="5986732" y="1804804"/>
            <a:ext cx="5070623" cy="4701396"/>
          </a:xfrm>
          <a:prstGeom prst="rect">
            <a:avLst/>
          </a:prstGeom>
        </p:spPr>
      </p:pic>
      <p:pic>
        <p:nvPicPr>
          <p:cNvPr id="7" name="Picture 6"/>
          <p:cNvPicPr>
            <a:picLocks noChangeAspect="1"/>
          </p:cNvPicPr>
          <p:nvPr/>
        </p:nvPicPr>
        <p:blipFill>
          <a:blip r:embed="rId4"/>
          <a:stretch>
            <a:fillRect/>
          </a:stretch>
        </p:blipFill>
        <p:spPr>
          <a:xfrm>
            <a:off x="1364144" y="4865479"/>
            <a:ext cx="4449263" cy="1640721"/>
          </a:xfrm>
          <a:prstGeom prst="rect">
            <a:avLst/>
          </a:prstGeom>
        </p:spPr>
      </p:pic>
    </p:spTree>
    <p:extLst>
      <p:ext uri="{BB962C8B-B14F-4D97-AF65-F5344CB8AC3E}">
        <p14:creationId xmlns:p14="http://schemas.microsoft.com/office/powerpoint/2010/main" val="371252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409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/courses/delete</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smtClean="0">
                <a:latin typeface="Arial Unicode MS" panose="020B0604020202020204" pitchFamily="34" charset="-128"/>
              </a:rPr>
              <a:t>DELETE</a:t>
            </a:r>
            <a:r>
              <a:rPr lang="en-US" altLang="en-US" sz="1100" dirty="0" smtClean="0"/>
              <a:t>(Admin only</a:t>
            </a:r>
            <a:r>
              <a:rPr lang="en-US" altLang="en-US" sz="1100" dirty="0"/>
              <a:t>) to update </a:t>
            </a:r>
            <a:r>
              <a:rPr lang="en-US" altLang="en-US" sz="1100" dirty="0" err="1" smtClean="0"/>
              <a:t>coursedetails</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2" name="Picture 1"/>
          <p:cNvPicPr>
            <a:picLocks noChangeAspect="1"/>
          </p:cNvPicPr>
          <p:nvPr/>
        </p:nvPicPr>
        <p:blipFill>
          <a:blip r:embed="rId3"/>
          <a:stretch>
            <a:fillRect/>
          </a:stretch>
        </p:blipFill>
        <p:spPr>
          <a:xfrm>
            <a:off x="6262778" y="2528079"/>
            <a:ext cx="5141343" cy="638264"/>
          </a:xfrm>
          <a:prstGeom prst="rect">
            <a:avLst/>
          </a:prstGeom>
        </p:spPr>
      </p:pic>
      <p:pic>
        <p:nvPicPr>
          <p:cNvPr id="9" name="Picture 8"/>
          <p:cNvPicPr>
            <a:picLocks noChangeAspect="1"/>
          </p:cNvPicPr>
          <p:nvPr/>
        </p:nvPicPr>
        <p:blipFill>
          <a:blip r:embed="rId4"/>
          <a:stretch>
            <a:fillRect/>
          </a:stretch>
        </p:blipFill>
        <p:spPr>
          <a:xfrm>
            <a:off x="1657412" y="5316927"/>
            <a:ext cx="4363059" cy="885949"/>
          </a:xfrm>
          <a:prstGeom prst="rect">
            <a:avLst/>
          </a:prstGeom>
        </p:spPr>
      </p:pic>
    </p:spTree>
    <p:extLst>
      <p:ext uri="{BB962C8B-B14F-4D97-AF65-F5344CB8AC3E}">
        <p14:creationId xmlns:p14="http://schemas.microsoft.com/office/powerpoint/2010/main" val="859452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851017" y="2398945"/>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176089" y="2851244"/>
            <a:ext cx="322229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a:t>
            </a:r>
            <a:r>
              <a:rPr lang="en-US" altLang="en-US" dirty="0" smtClean="0">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GET</a:t>
            </a:r>
            <a:r>
              <a:rPr kumimoji="0" lang="en-US" altLang="en-US" sz="800" b="0" i="0" u="none" strike="noStrike" cap="none" normalizeH="0" baseline="0" dirty="0" smtClean="0">
                <a:ln>
                  <a:noFill/>
                </a:ln>
                <a:solidFill>
                  <a:schemeClr val="tx1"/>
                </a:solidFill>
                <a:effectLst/>
              </a:rPr>
              <a:t> all users or by specific filters.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5100325" y="1656273"/>
            <a:ext cx="6373570" cy="4873925"/>
          </a:xfrm>
          <a:prstGeom prst="rect">
            <a:avLst/>
          </a:prstGeom>
        </p:spPr>
      </p:pic>
    </p:spTree>
    <p:extLst>
      <p:ext uri="{BB962C8B-B14F-4D97-AF65-F5344CB8AC3E}">
        <p14:creationId xmlns:p14="http://schemas.microsoft.com/office/powerpoint/2010/main" val="76206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409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smtClean="0">
                <a:latin typeface="Arial Unicode MS" panose="020B0604020202020204" pitchFamily="34" charset="-128"/>
              </a:rPr>
              <a:t>Get : (</a:t>
            </a:r>
            <a:r>
              <a:rPr lang="en-US" altLang="en-US" sz="1100" dirty="0" smtClean="0"/>
              <a:t>get </a:t>
            </a:r>
            <a:r>
              <a:rPr lang="en-US" altLang="en-US" sz="1100" dirty="0" err="1" smtClean="0"/>
              <a:t>specifice</a:t>
            </a:r>
            <a:r>
              <a:rPr lang="en-US" altLang="en-US" sz="1100" dirty="0" smtClean="0"/>
              <a:t> user)</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2" name="Picture 1"/>
          <p:cNvPicPr>
            <a:picLocks noChangeAspect="1"/>
          </p:cNvPicPr>
          <p:nvPr/>
        </p:nvPicPr>
        <p:blipFill>
          <a:blip r:embed="rId3"/>
          <a:stretch>
            <a:fillRect/>
          </a:stretch>
        </p:blipFill>
        <p:spPr>
          <a:xfrm>
            <a:off x="5650303" y="2035636"/>
            <a:ext cx="5671643" cy="752580"/>
          </a:xfrm>
          <a:prstGeom prst="rect">
            <a:avLst/>
          </a:prstGeom>
        </p:spPr>
      </p:pic>
      <p:pic>
        <p:nvPicPr>
          <p:cNvPr id="9" name="Picture 8"/>
          <p:cNvPicPr>
            <a:picLocks noChangeAspect="1"/>
          </p:cNvPicPr>
          <p:nvPr/>
        </p:nvPicPr>
        <p:blipFill>
          <a:blip r:embed="rId4"/>
          <a:stretch>
            <a:fillRect/>
          </a:stretch>
        </p:blipFill>
        <p:spPr>
          <a:xfrm>
            <a:off x="2212001" y="4782540"/>
            <a:ext cx="4801270" cy="1954723"/>
          </a:xfrm>
          <a:prstGeom prst="rect">
            <a:avLst/>
          </a:prstGeom>
        </p:spPr>
      </p:pic>
    </p:spTree>
    <p:extLst>
      <p:ext uri="{BB962C8B-B14F-4D97-AF65-F5344CB8AC3E}">
        <p14:creationId xmlns:p14="http://schemas.microsoft.com/office/powerpoint/2010/main" val="1957924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409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smtClean="0">
                <a:latin typeface="Arial Unicode MS" panose="020B0604020202020204" pitchFamily="34" charset="-128"/>
              </a:rPr>
              <a:t>Get : (</a:t>
            </a:r>
            <a:r>
              <a:rPr lang="en-US" altLang="en-US" sz="1100" dirty="0" smtClean="0"/>
              <a:t>get </a:t>
            </a:r>
            <a:r>
              <a:rPr lang="en-US" altLang="en-US" sz="1100" dirty="0" err="1" smtClean="0"/>
              <a:t>specifice</a:t>
            </a:r>
            <a:r>
              <a:rPr lang="en-US" altLang="en-US" sz="1100" dirty="0" smtClean="0"/>
              <a:t> user by email)</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3" name="Picture 2"/>
          <p:cNvPicPr>
            <a:picLocks noChangeAspect="1"/>
          </p:cNvPicPr>
          <p:nvPr/>
        </p:nvPicPr>
        <p:blipFill>
          <a:blip r:embed="rId3"/>
          <a:stretch>
            <a:fillRect/>
          </a:stretch>
        </p:blipFill>
        <p:spPr>
          <a:xfrm>
            <a:off x="5996940" y="2528079"/>
            <a:ext cx="5401627" cy="419100"/>
          </a:xfrm>
          <a:prstGeom prst="rect">
            <a:avLst/>
          </a:prstGeom>
        </p:spPr>
      </p:pic>
      <p:pic>
        <p:nvPicPr>
          <p:cNvPr id="7" name="Picture 6"/>
          <p:cNvPicPr>
            <a:picLocks noChangeAspect="1"/>
          </p:cNvPicPr>
          <p:nvPr/>
        </p:nvPicPr>
        <p:blipFill>
          <a:blip r:embed="rId4"/>
          <a:stretch>
            <a:fillRect/>
          </a:stretch>
        </p:blipFill>
        <p:spPr>
          <a:xfrm>
            <a:off x="2293450" y="5040590"/>
            <a:ext cx="2438740" cy="571580"/>
          </a:xfrm>
          <a:prstGeom prst="rect">
            <a:avLst/>
          </a:prstGeom>
        </p:spPr>
      </p:pic>
    </p:spTree>
    <p:extLst>
      <p:ext uri="{BB962C8B-B14F-4D97-AF65-F5344CB8AC3E}">
        <p14:creationId xmlns:p14="http://schemas.microsoft.com/office/powerpoint/2010/main" val="2726458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712745"/>
            <a:ext cx="322229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a:t>
            </a:r>
            <a:r>
              <a:rPr lang="en-US" altLang="en-US" dirty="0" smtClean="0">
                <a:latin typeface="Arial" panose="020B0604020202020204" pitchFamily="34" charset="0"/>
              </a:rPr>
              <a:t>/add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100" dirty="0">
                <a:latin typeface="Arial Unicode MS" panose="020B0604020202020204" pitchFamily="34" charset="-128"/>
              </a:rPr>
              <a:t>POST</a:t>
            </a:r>
            <a:r>
              <a:rPr lang="en-US" altLang="en-US" sz="1000" dirty="0"/>
              <a:t> </a:t>
            </a:r>
            <a:r>
              <a:rPr lang="en-US" altLang="en-US" sz="1000" dirty="0" smtClean="0"/>
              <a:t>for add new user to the system. </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104562"/>
            <a:ext cx="1697901" cy="461665"/>
          </a:xfrm>
          <a:prstGeom prst="rect">
            <a:avLst/>
          </a:prstGeom>
        </p:spPr>
        <p:txBody>
          <a:bodyPr wrap="none">
            <a:spAutoFit/>
          </a:bodyPr>
          <a:lstStyle/>
          <a:p>
            <a:r>
              <a:rPr lang="en-US" sz="2400" b="1" dirty="0" smtClean="0"/>
              <a:t>Response:</a:t>
            </a:r>
            <a:endParaRPr lang="en-US" sz="2400" b="1" dirty="0"/>
          </a:p>
        </p:txBody>
      </p:sp>
      <p:pic>
        <p:nvPicPr>
          <p:cNvPr id="2" name="Picture 1"/>
          <p:cNvPicPr>
            <a:picLocks noChangeAspect="1"/>
          </p:cNvPicPr>
          <p:nvPr/>
        </p:nvPicPr>
        <p:blipFill>
          <a:blip r:embed="rId3"/>
          <a:stretch>
            <a:fillRect/>
          </a:stretch>
        </p:blipFill>
        <p:spPr>
          <a:xfrm>
            <a:off x="6012611" y="1544128"/>
            <a:ext cx="5198355" cy="4703456"/>
          </a:xfrm>
          <a:prstGeom prst="rect">
            <a:avLst/>
          </a:prstGeom>
        </p:spPr>
      </p:pic>
      <p:pic>
        <p:nvPicPr>
          <p:cNvPr id="3" name="Picture 2"/>
          <p:cNvPicPr>
            <a:picLocks noChangeAspect="1"/>
          </p:cNvPicPr>
          <p:nvPr/>
        </p:nvPicPr>
        <p:blipFill>
          <a:blip r:embed="rId4"/>
          <a:stretch>
            <a:fillRect/>
          </a:stretch>
        </p:blipFill>
        <p:spPr>
          <a:xfrm>
            <a:off x="820905" y="4643171"/>
            <a:ext cx="4777638" cy="2099034"/>
          </a:xfrm>
          <a:prstGeom prst="rect">
            <a:avLst/>
          </a:prstGeom>
        </p:spPr>
      </p:pic>
    </p:spTree>
    <p:extLst>
      <p:ext uri="{BB962C8B-B14F-4D97-AF65-F5344CB8AC3E}">
        <p14:creationId xmlns:p14="http://schemas.microsoft.com/office/powerpoint/2010/main" val="1518672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34183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a:latin typeface="Arial Unicode MS" panose="020B0604020202020204" pitchFamily="34" charset="-128"/>
              </a:rPr>
              <a:t>PUT</a:t>
            </a:r>
            <a:r>
              <a:rPr lang="en-US" altLang="en-US" sz="1100" dirty="0"/>
              <a:t> </a:t>
            </a:r>
            <a:r>
              <a:rPr lang="en-US" altLang="en-US" sz="1100" dirty="0" smtClean="0"/>
              <a:t>to </a:t>
            </a:r>
            <a:r>
              <a:rPr lang="en-US" altLang="en-US" sz="1100" dirty="0"/>
              <a:t>update </a:t>
            </a:r>
            <a:r>
              <a:rPr lang="en-US" altLang="en-US" sz="1100" dirty="0" smtClean="0"/>
              <a:t>user</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2" name="Picture 1"/>
          <p:cNvPicPr>
            <a:picLocks noChangeAspect="1"/>
          </p:cNvPicPr>
          <p:nvPr/>
        </p:nvPicPr>
        <p:blipFill>
          <a:blip r:embed="rId3"/>
          <a:stretch>
            <a:fillRect/>
          </a:stretch>
        </p:blipFill>
        <p:spPr>
          <a:xfrm>
            <a:off x="6210223" y="1830686"/>
            <a:ext cx="5027522" cy="2610214"/>
          </a:xfrm>
          <a:prstGeom prst="rect">
            <a:avLst/>
          </a:prstGeom>
        </p:spPr>
      </p:pic>
      <p:pic>
        <p:nvPicPr>
          <p:cNvPr id="9" name="Picture 8"/>
          <p:cNvPicPr>
            <a:picLocks noChangeAspect="1"/>
          </p:cNvPicPr>
          <p:nvPr/>
        </p:nvPicPr>
        <p:blipFill>
          <a:blip r:embed="rId4"/>
          <a:stretch>
            <a:fillRect/>
          </a:stretch>
        </p:blipFill>
        <p:spPr>
          <a:xfrm>
            <a:off x="1804227" y="4787149"/>
            <a:ext cx="4825861" cy="1936699"/>
          </a:xfrm>
          <a:prstGeom prst="rect">
            <a:avLst/>
          </a:prstGeom>
        </p:spPr>
      </p:pic>
    </p:spTree>
    <p:extLst>
      <p:ext uri="{BB962C8B-B14F-4D97-AF65-F5344CB8AC3E}">
        <p14:creationId xmlns:p14="http://schemas.microsoft.com/office/powerpoint/2010/main" val="41592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409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/users/delete</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smtClean="0">
                <a:latin typeface="Arial Unicode MS" panose="020B0604020202020204" pitchFamily="34" charset="-128"/>
              </a:rPr>
              <a:t>DELETE</a:t>
            </a:r>
            <a:r>
              <a:rPr lang="en-US" altLang="en-US" sz="1100" dirty="0"/>
              <a:t> </a:t>
            </a:r>
            <a:r>
              <a:rPr lang="en-US" altLang="en-US" sz="1100" dirty="0" smtClean="0"/>
              <a:t>to delete specific user</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3" name="Picture 2"/>
          <p:cNvPicPr>
            <a:picLocks noChangeAspect="1"/>
          </p:cNvPicPr>
          <p:nvPr/>
        </p:nvPicPr>
        <p:blipFill>
          <a:blip r:embed="rId3"/>
          <a:stretch>
            <a:fillRect/>
          </a:stretch>
        </p:blipFill>
        <p:spPr>
          <a:xfrm>
            <a:off x="6020471" y="2343413"/>
            <a:ext cx="5263502" cy="600159"/>
          </a:xfrm>
          <a:prstGeom prst="rect">
            <a:avLst/>
          </a:prstGeom>
        </p:spPr>
      </p:pic>
      <p:pic>
        <p:nvPicPr>
          <p:cNvPr id="7" name="Picture 6"/>
          <p:cNvPicPr>
            <a:picLocks noChangeAspect="1"/>
          </p:cNvPicPr>
          <p:nvPr/>
        </p:nvPicPr>
        <p:blipFill>
          <a:blip r:embed="rId4"/>
          <a:stretch>
            <a:fillRect/>
          </a:stretch>
        </p:blipFill>
        <p:spPr>
          <a:xfrm>
            <a:off x="1683038" y="5274462"/>
            <a:ext cx="4029637" cy="743054"/>
          </a:xfrm>
          <a:prstGeom prst="rect">
            <a:avLst/>
          </a:prstGeom>
        </p:spPr>
      </p:pic>
    </p:spTree>
    <p:extLst>
      <p:ext uri="{BB962C8B-B14F-4D97-AF65-F5344CB8AC3E}">
        <p14:creationId xmlns:p14="http://schemas.microsoft.com/office/powerpoint/2010/main" val="2637775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025187" cy="830997"/>
          </a:xfrm>
          <a:prstGeom prst="rect">
            <a:avLst/>
          </a:prstGeom>
        </p:spPr>
        <p:txBody>
          <a:bodyPr wrap="none">
            <a:spAutoFit/>
          </a:bodyPr>
          <a:lstStyle/>
          <a:p>
            <a:r>
              <a:rPr lang="en-US" sz="2400" b="1" dirty="0" smtClean="0"/>
              <a:t>2.Frontend </a:t>
            </a:r>
            <a:r>
              <a:rPr lang="en-US" sz="2400" b="1" dirty="0"/>
              <a:t>(React):</a:t>
            </a:r>
          </a:p>
          <a:p>
            <a:r>
              <a:rPr lang="en-US" sz="2400" b="1" dirty="0"/>
              <a:t>Homepage</a:t>
            </a:r>
            <a:endParaRPr lang="en-US" sz="2400" dirty="0"/>
          </a:p>
        </p:txBody>
      </p:sp>
      <p:pic>
        <p:nvPicPr>
          <p:cNvPr id="2" name="Picture 1"/>
          <p:cNvPicPr>
            <a:picLocks noChangeAspect="1"/>
          </p:cNvPicPr>
          <p:nvPr/>
        </p:nvPicPr>
        <p:blipFill>
          <a:blip r:embed="rId3"/>
          <a:stretch>
            <a:fillRect/>
          </a:stretch>
        </p:blipFill>
        <p:spPr>
          <a:xfrm>
            <a:off x="5920740" y="1470660"/>
            <a:ext cx="5644038" cy="4335780"/>
          </a:xfrm>
          <a:prstGeom prst="rect">
            <a:avLst/>
          </a:prstGeom>
        </p:spPr>
      </p:pic>
      <p:sp>
        <p:nvSpPr>
          <p:cNvPr id="3" name="Rectangle 2"/>
          <p:cNvSpPr/>
          <p:nvPr/>
        </p:nvSpPr>
        <p:spPr>
          <a:xfrm>
            <a:off x="1036482" y="2703314"/>
            <a:ext cx="2986715" cy="369332"/>
          </a:xfrm>
          <a:prstGeom prst="rect">
            <a:avLst/>
          </a:prstGeom>
        </p:spPr>
        <p:txBody>
          <a:bodyPr wrap="none">
            <a:spAutoFit/>
          </a:bodyPr>
          <a:lstStyle/>
          <a:p>
            <a:r>
              <a:rPr lang="en-US" dirty="0"/>
              <a:t>Display featured courses.</a:t>
            </a:r>
          </a:p>
        </p:txBody>
      </p:sp>
      <p:sp>
        <p:nvSpPr>
          <p:cNvPr id="9" name="Rectangle 8"/>
          <p:cNvSpPr/>
          <p:nvPr/>
        </p:nvSpPr>
        <p:spPr>
          <a:xfrm>
            <a:off x="1036482" y="3072646"/>
            <a:ext cx="4394152" cy="369332"/>
          </a:xfrm>
          <a:prstGeom prst="rect">
            <a:avLst/>
          </a:prstGeom>
        </p:spPr>
        <p:txBody>
          <a:bodyPr wrap="none">
            <a:spAutoFit/>
          </a:bodyPr>
          <a:lstStyle/>
          <a:p>
            <a:r>
              <a:rPr lang="en-US" dirty="0" smtClean="0"/>
              <a:t>Enroll , add to </a:t>
            </a:r>
            <a:r>
              <a:rPr lang="en-US" dirty="0"/>
              <a:t>cart , </a:t>
            </a:r>
            <a:r>
              <a:rPr lang="en-US" dirty="0" err="1" smtClean="0"/>
              <a:t>favourite</a:t>
            </a:r>
            <a:r>
              <a:rPr lang="en-US" dirty="0" smtClean="0"/>
              <a:t> courses.</a:t>
            </a:r>
            <a:endParaRPr lang="en-US" dirty="0"/>
          </a:p>
        </p:txBody>
      </p:sp>
      <p:sp>
        <p:nvSpPr>
          <p:cNvPr id="11" name="Rectangle 10"/>
          <p:cNvSpPr/>
          <p:nvPr/>
        </p:nvSpPr>
        <p:spPr>
          <a:xfrm>
            <a:off x="1036482" y="3441978"/>
            <a:ext cx="3063659" cy="369332"/>
          </a:xfrm>
          <a:prstGeom prst="rect">
            <a:avLst/>
          </a:prstGeom>
        </p:spPr>
        <p:txBody>
          <a:bodyPr wrap="none">
            <a:spAutoFit/>
          </a:bodyPr>
          <a:lstStyle/>
          <a:p>
            <a:r>
              <a:rPr lang="en-US" dirty="0" smtClean="0"/>
              <a:t>Show my learning courses</a:t>
            </a:r>
            <a:endParaRPr lang="en-US" dirty="0"/>
          </a:p>
        </p:txBody>
      </p:sp>
    </p:spTree>
    <p:extLst>
      <p:ext uri="{BB962C8B-B14F-4D97-AF65-F5344CB8AC3E}">
        <p14:creationId xmlns:p14="http://schemas.microsoft.com/office/powerpoint/2010/main" val="1734609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p:cNvSpPr>
          <p:nvPr/>
        </p:nvSpPr>
        <p:spPr>
          <a:xfrm>
            <a:off x="261151" y="0"/>
            <a:ext cx="4172826" cy="1244571"/>
          </a:xfrm>
          <a:prstGeom prst="rect">
            <a:avLst/>
          </a:prstGeom>
        </p:spPr>
        <p:txBody>
          <a:bodyPr vert="horz" wrap="square" lIns="0" tIns="13335" rIns="0" bIns="0" rtlCol="0" anchor="b">
            <a:sp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5"/>
              </a:spcBef>
            </a:pPr>
            <a:r>
              <a:rPr lang="en-US" sz="8000" b="1" i="1" spc="-1664" dirty="0" smtClean="0">
                <a:latin typeface="Verdana"/>
                <a:cs typeface="Verdana"/>
              </a:rPr>
              <a:t>o</a:t>
            </a:r>
            <a:r>
              <a:rPr lang="en-US" sz="8000" b="1" i="1" spc="-2035" dirty="0" smtClean="0">
                <a:latin typeface="Verdana"/>
                <a:cs typeface="Verdana"/>
              </a:rPr>
              <a:t>u</a:t>
            </a:r>
            <a:r>
              <a:rPr lang="en-US" sz="8000" b="1" i="1" spc="-1530" dirty="0" smtClean="0">
                <a:latin typeface="Verdana"/>
                <a:cs typeface="Verdana"/>
              </a:rPr>
              <a:t>r</a:t>
            </a:r>
            <a:r>
              <a:rPr lang="en-US" sz="8000" b="1" i="1" spc="-819" dirty="0" smtClean="0">
                <a:latin typeface="Verdana"/>
                <a:cs typeface="Verdana"/>
              </a:rPr>
              <a:t> </a:t>
            </a:r>
            <a:r>
              <a:rPr lang="en-US" sz="8000" b="1" i="1" spc="-1445" dirty="0" smtClean="0">
                <a:latin typeface="Verdana"/>
                <a:cs typeface="Verdana"/>
              </a:rPr>
              <a:t>T</a:t>
            </a:r>
            <a:r>
              <a:rPr lang="en-US" sz="8000" b="1" i="1" spc="-1550" dirty="0" smtClean="0">
                <a:latin typeface="Verdana"/>
                <a:cs typeface="Verdana"/>
              </a:rPr>
              <a:t>e</a:t>
            </a:r>
            <a:r>
              <a:rPr lang="en-US" sz="8000" b="1" i="1" spc="-1680" dirty="0" smtClean="0">
                <a:latin typeface="Verdana"/>
                <a:cs typeface="Verdana"/>
              </a:rPr>
              <a:t>a</a:t>
            </a:r>
            <a:r>
              <a:rPr lang="en-US" sz="8000" b="1" i="1" spc="-3015" dirty="0" smtClean="0">
                <a:latin typeface="Verdana"/>
                <a:cs typeface="Verdana"/>
              </a:rPr>
              <a:t>m</a:t>
            </a:r>
            <a:endParaRPr lang="en-US" sz="8000" b="1" dirty="0">
              <a:latin typeface="Verdana"/>
              <a:cs typeface="Verdana"/>
            </a:endParaRPr>
          </a:p>
        </p:txBody>
      </p:sp>
      <p:pic>
        <p:nvPicPr>
          <p:cNvPr id="10" name="object 6"/>
          <p:cNvPicPr/>
          <p:nvPr/>
        </p:nvPicPr>
        <p:blipFill>
          <a:blip r:embed="rId2">
            <a:extLst>
              <a:ext uri="{28A0092B-C50C-407E-A947-70E740481C1C}">
                <a14:useLocalDpi xmlns:a14="http://schemas.microsoft.com/office/drawing/2010/main" val="0"/>
              </a:ext>
            </a:extLst>
          </a:blip>
          <a:stretch>
            <a:fillRect/>
          </a:stretch>
        </p:blipFill>
        <p:spPr>
          <a:xfrm>
            <a:off x="3483979" y="1193014"/>
            <a:ext cx="2143563" cy="19668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object 5"/>
          <p:cNvSpPr txBox="1"/>
          <p:nvPr/>
        </p:nvSpPr>
        <p:spPr>
          <a:xfrm>
            <a:off x="345056" y="1943820"/>
            <a:ext cx="3312543" cy="1106713"/>
          </a:xfrm>
          <a:prstGeom prst="rect">
            <a:avLst/>
          </a:prstGeom>
        </p:spPr>
        <p:txBody>
          <a:bodyPr vert="horz" wrap="square" lIns="0" tIns="13970" rIns="0" bIns="0" rtlCol="0">
            <a:spAutoFit/>
          </a:bodyPr>
          <a:lstStyle/>
          <a:p>
            <a:pPr marL="12700">
              <a:lnSpc>
                <a:spcPct val="100000"/>
              </a:lnSpc>
              <a:spcBef>
                <a:spcPts val="110"/>
              </a:spcBef>
            </a:pPr>
            <a:r>
              <a:rPr lang="en-US" sz="3550" spc="260" dirty="0" smtClean="0">
                <a:solidFill>
                  <a:srgbClr val="FFFFFF"/>
                </a:solidFill>
                <a:latin typeface="Trebuchet MS"/>
                <a:cs typeface="Trebuchet MS"/>
              </a:rPr>
              <a:t>Abdallah Salah</a:t>
            </a:r>
            <a:endParaRPr sz="3550" dirty="0">
              <a:latin typeface="Trebuchet MS"/>
              <a:cs typeface="Trebuchet MS"/>
            </a:endParaRPr>
          </a:p>
        </p:txBody>
      </p:sp>
      <p:pic>
        <p:nvPicPr>
          <p:cNvPr id="15" name="object 6"/>
          <p:cNvPicPr/>
          <p:nvPr/>
        </p:nvPicPr>
        <p:blipFill>
          <a:blip r:embed="rId3">
            <a:extLst>
              <a:ext uri="{28A0092B-C50C-407E-A947-70E740481C1C}">
                <a14:useLocalDpi xmlns:a14="http://schemas.microsoft.com/office/drawing/2010/main" val="0"/>
              </a:ext>
            </a:extLst>
          </a:blip>
          <a:stretch>
            <a:fillRect/>
          </a:stretch>
        </p:blipFill>
        <p:spPr>
          <a:xfrm>
            <a:off x="9632830" y="1244571"/>
            <a:ext cx="2103900" cy="19668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object 5"/>
          <p:cNvSpPr txBox="1"/>
          <p:nvPr/>
        </p:nvSpPr>
        <p:spPr>
          <a:xfrm>
            <a:off x="6320287" y="1943820"/>
            <a:ext cx="3312543" cy="568325"/>
          </a:xfrm>
          <a:prstGeom prst="rect">
            <a:avLst/>
          </a:prstGeom>
        </p:spPr>
        <p:txBody>
          <a:bodyPr vert="horz" wrap="square" lIns="0" tIns="13970" rIns="0" bIns="0" rtlCol="0">
            <a:spAutoFit/>
          </a:bodyPr>
          <a:lstStyle/>
          <a:p>
            <a:pPr marL="12700">
              <a:lnSpc>
                <a:spcPct val="100000"/>
              </a:lnSpc>
              <a:spcBef>
                <a:spcPts val="110"/>
              </a:spcBef>
            </a:pPr>
            <a:r>
              <a:rPr lang="en-US" sz="3550" spc="260" dirty="0" smtClean="0">
                <a:solidFill>
                  <a:srgbClr val="FFFFFF"/>
                </a:solidFill>
                <a:latin typeface="Trebuchet MS"/>
                <a:cs typeface="Trebuchet MS"/>
              </a:rPr>
              <a:t>Yousef Hassan</a:t>
            </a:r>
            <a:endParaRPr sz="3550" dirty="0">
              <a:latin typeface="Trebuchet MS"/>
              <a:cs typeface="Trebuchet MS"/>
            </a:endParaRPr>
          </a:p>
        </p:txBody>
      </p:sp>
      <p:pic>
        <p:nvPicPr>
          <p:cNvPr id="17" name="object 6"/>
          <p:cNvPicPr/>
          <p:nvPr/>
        </p:nvPicPr>
        <p:blipFill>
          <a:blip r:embed="rId4">
            <a:extLst>
              <a:ext uri="{28A0092B-C50C-407E-A947-70E740481C1C}">
                <a14:useLocalDpi xmlns:a14="http://schemas.microsoft.com/office/drawing/2010/main" val="0"/>
              </a:ext>
            </a:extLst>
          </a:blip>
          <a:stretch>
            <a:fillRect/>
          </a:stretch>
        </p:blipFill>
        <p:spPr>
          <a:xfrm>
            <a:off x="3483980" y="3398973"/>
            <a:ext cx="2326512" cy="20183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object 5"/>
          <p:cNvSpPr txBox="1"/>
          <p:nvPr/>
        </p:nvSpPr>
        <p:spPr>
          <a:xfrm>
            <a:off x="345055" y="4063041"/>
            <a:ext cx="3312543" cy="560410"/>
          </a:xfrm>
          <a:prstGeom prst="rect">
            <a:avLst/>
          </a:prstGeom>
        </p:spPr>
        <p:txBody>
          <a:bodyPr vert="horz" wrap="square" lIns="0" tIns="13970" rIns="0" bIns="0" rtlCol="0">
            <a:spAutoFit/>
          </a:bodyPr>
          <a:lstStyle/>
          <a:p>
            <a:pPr marL="12700">
              <a:lnSpc>
                <a:spcPct val="100000"/>
              </a:lnSpc>
              <a:spcBef>
                <a:spcPts val="110"/>
              </a:spcBef>
            </a:pPr>
            <a:r>
              <a:rPr lang="en-US" sz="3550" spc="260" dirty="0" smtClean="0">
                <a:solidFill>
                  <a:srgbClr val="FFFFFF"/>
                </a:solidFill>
                <a:latin typeface="Trebuchet MS"/>
                <a:cs typeface="Trebuchet MS"/>
              </a:rPr>
              <a:t>Khaled </a:t>
            </a:r>
            <a:r>
              <a:rPr lang="en-US" sz="3550" spc="260" dirty="0" err="1" smtClean="0">
                <a:solidFill>
                  <a:srgbClr val="FFFFFF"/>
                </a:solidFill>
                <a:latin typeface="Trebuchet MS"/>
                <a:cs typeface="Trebuchet MS"/>
              </a:rPr>
              <a:t>Rabie</a:t>
            </a:r>
            <a:endParaRPr sz="3550" dirty="0">
              <a:latin typeface="Trebuchet MS"/>
              <a:cs typeface="Trebuchet MS"/>
            </a:endParaRPr>
          </a:p>
        </p:txBody>
      </p:sp>
      <p:pic>
        <p:nvPicPr>
          <p:cNvPr id="20" name="object 6"/>
          <p:cNvPicPr/>
          <p:nvPr/>
        </p:nvPicPr>
        <p:blipFill>
          <a:blip r:embed="rId5">
            <a:extLst>
              <a:ext uri="{28A0092B-C50C-407E-A947-70E740481C1C}">
                <a14:useLocalDpi xmlns:a14="http://schemas.microsoft.com/office/drawing/2010/main" val="0"/>
              </a:ext>
            </a:extLst>
          </a:blip>
          <a:stretch>
            <a:fillRect/>
          </a:stretch>
        </p:blipFill>
        <p:spPr>
          <a:xfrm>
            <a:off x="9632831" y="3302170"/>
            <a:ext cx="2240030" cy="19668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object 5"/>
          <p:cNvSpPr txBox="1"/>
          <p:nvPr/>
        </p:nvSpPr>
        <p:spPr>
          <a:xfrm>
            <a:off x="6320287" y="4063042"/>
            <a:ext cx="3312543" cy="568325"/>
          </a:xfrm>
          <a:prstGeom prst="rect">
            <a:avLst/>
          </a:prstGeom>
        </p:spPr>
        <p:txBody>
          <a:bodyPr vert="horz" wrap="square" lIns="0" tIns="13970" rIns="0" bIns="0" rtlCol="0">
            <a:spAutoFit/>
          </a:bodyPr>
          <a:lstStyle/>
          <a:p>
            <a:pPr marL="12700">
              <a:lnSpc>
                <a:spcPct val="100000"/>
              </a:lnSpc>
              <a:spcBef>
                <a:spcPts val="110"/>
              </a:spcBef>
            </a:pPr>
            <a:r>
              <a:rPr lang="en-US" sz="3550" spc="260" dirty="0" smtClean="0">
                <a:solidFill>
                  <a:srgbClr val="FFFFFF"/>
                </a:solidFill>
                <a:latin typeface="Trebuchet MS"/>
                <a:cs typeface="Trebuchet MS"/>
              </a:rPr>
              <a:t>Jo</a:t>
            </a:r>
            <a:r>
              <a:rPr lang="en-US" sz="3550" spc="260" dirty="0">
                <a:solidFill>
                  <a:srgbClr val="FFFFFF"/>
                </a:solidFill>
                <a:latin typeface="Trebuchet MS"/>
                <a:cs typeface="Trebuchet MS"/>
              </a:rPr>
              <a:t>h</a:t>
            </a:r>
            <a:r>
              <a:rPr lang="en-US" sz="3550" spc="260" dirty="0" smtClean="0">
                <a:solidFill>
                  <a:srgbClr val="FFFFFF"/>
                </a:solidFill>
                <a:latin typeface="Trebuchet MS"/>
                <a:cs typeface="Trebuchet MS"/>
              </a:rPr>
              <a:t>n Ayman</a:t>
            </a:r>
            <a:endParaRPr sz="3550" dirty="0">
              <a:latin typeface="Trebuchet MS"/>
              <a:cs typeface="Trebuchet MS"/>
            </a:endParaRPr>
          </a:p>
        </p:txBody>
      </p:sp>
      <p:pic>
        <p:nvPicPr>
          <p:cNvPr id="22" name="object 6"/>
          <p:cNvPicPr/>
          <p:nvPr/>
        </p:nvPicPr>
        <p:blipFill>
          <a:blip r:embed="rId6">
            <a:extLst>
              <a:ext uri="{28A0092B-C50C-407E-A947-70E740481C1C}">
                <a14:useLocalDpi xmlns:a14="http://schemas.microsoft.com/office/drawing/2010/main" val="0"/>
              </a:ext>
            </a:extLst>
          </a:blip>
          <a:stretch>
            <a:fillRect/>
          </a:stretch>
        </p:blipFill>
        <p:spPr>
          <a:xfrm>
            <a:off x="6561826" y="4827408"/>
            <a:ext cx="2387591" cy="19668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object 5"/>
          <p:cNvSpPr txBox="1"/>
          <p:nvPr/>
        </p:nvSpPr>
        <p:spPr>
          <a:xfrm>
            <a:off x="3059500" y="5526656"/>
            <a:ext cx="3312543" cy="568325"/>
          </a:xfrm>
          <a:prstGeom prst="rect">
            <a:avLst/>
          </a:prstGeom>
        </p:spPr>
        <p:txBody>
          <a:bodyPr vert="horz" wrap="square" lIns="0" tIns="13970" rIns="0" bIns="0" rtlCol="0">
            <a:spAutoFit/>
          </a:bodyPr>
          <a:lstStyle/>
          <a:p>
            <a:pPr marL="12700">
              <a:lnSpc>
                <a:spcPct val="100000"/>
              </a:lnSpc>
              <a:spcBef>
                <a:spcPts val="110"/>
              </a:spcBef>
            </a:pPr>
            <a:r>
              <a:rPr lang="en-US" sz="3550" spc="260" dirty="0" err="1" smtClean="0">
                <a:solidFill>
                  <a:srgbClr val="FFFFFF"/>
                </a:solidFill>
                <a:latin typeface="Trebuchet MS"/>
                <a:cs typeface="Trebuchet MS"/>
              </a:rPr>
              <a:t>Ziad</a:t>
            </a:r>
            <a:r>
              <a:rPr lang="en-US" sz="3550" spc="260" dirty="0" smtClean="0">
                <a:solidFill>
                  <a:srgbClr val="FFFFFF"/>
                </a:solidFill>
                <a:latin typeface="Trebuchet MS"/>
                <a:cs typeface="Trebuchet MS"/>
              </a:rPr>
              <a:t> </a:t>
            </a:r>
            <a:r>
              <a:rPr lang="en-US" sz="3550" spc="260" dirty="0" err="1" smtClean="0">
                <a:solidFill>
                  <a:srgbClr val="FFFFFF"/>
                </a:solidFill>
                <a:latin typeface="Trebuchet MS"/>
                <a:cs typeface="Trebuchet MS"/>
              </a:rPr>
              <a:t>Elbanna</a:t>
            </a:r>
            <a:endParaRPr sz="3550" dirty="0">
              <a:latin typeface="Trebuchet MS"/>
              <a:cs typeface="Trebuchet MS"/>
            </a:endParaRPr>
          </a:p>
        </p:txBody>
      </p:sp>
    </p:spTree>
    <p:extLst>
      <p:ext uri="{BB962C8B-B14F-4D97-AF65-F5344CB8AC3E}">
        <p14:creationId xmlns:p14="http://schemas.microsoft.com/office/powerpoint/2010/main" val="68699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129383" cy="830997"/>
          </a:xfrm>
          <a:prstGeom prst="rect">
            <a:avLst/>
          </a:prstGeom>
        </p:spPr>
        <p:txBody>
          <a:bodyPr wrap="none">
            <a:spAutoFit/>
          </a:bodyPr>
          <a:lstStyle/>
          <a:p>
            <a:r>
              <a:rPr lang="en-US" sz="2400" b="1" dirty="0" smtClean="0"/>
              <a:t>2.Frontend </a:t>
            </a:r>
            <a:r>
              <a:rPr lang="en-US" sz="2400" b="1" dirty="0"/>
              <a:t>(React):</a:t>
            </a:r>
          </a:p>
          <a:p>
            <a:r>
              <a:rPr lang="en-US" sz="2400" b="1" dirty="0"/>
              <a:t>Course Detail </a:t>
            </a:r>
            <a:r>
              <a:rPr lang="en-US" sz="2400" b="1" dirty="0" smtClean="0"/>
              <a:t>Page</a:t>
            </a:r>
            <a:endParaRPr lang="en-US" sz="2400" dirty="0"/>
          </a:p>
        </p:txBody>
      </p:sp>
      <p:sp>
        <p:nvSpPr>
          <p:cNvPr id="3" name="Rectangle 2"/>
          <p:cNvSpPr/>
          <p:nvPr/>
        </p:nvSpPr>
        <p:spPr>
          <a:xfrm>
            <a:off x="1036482" y="2703314"/>
            <a:ext cx="4259418" cy="1200329"/>
          </a:xfrm>
          <a:prstGeom prst="rect">
            <a:avLst/>
          </a:prstGeom>
        </p:spPr>
        <p:txBody>
          <a:bodyPr wrap="square">
            <a:spAutoFit/>
          </a:bodyPr>
          <a:lstStyle/>
          <a:p>
            <a:pPr marL="285750" indent="-285750">
              <a:buFont typeface="Arial" panose="020B0604020202020204" pitchFamily="34" charset="0"/>
              <a:buChar char="•"/>
            </a:pPr>
            <a:r>
              <a:rPr lang="en-US" dirty="0" smtClean="0"/>
              <a:t>Course </a:t>
            </a:r>
            <a:r>
              <a:rPr lang="en-US" dirty="0"/>
              <a:t>title, description, instructor details, price, and rating.</a:t>
            </a:r>
          </a:p>
          <a:p>
            <a:pPr marL="285750" indent="-285750">
              <a:buFont typeface="Arial" panose="020B0604020202020204" pitchFamily="34" charset="0"/>
              <a:buChar char="•"/>
            </a:pPr>
            <a:r>
              <a:rPr lang="en-US" dirty="0"/>
              <a:t>"Enroll" button for students.</a:t>
            </a:r>
          </a:p>
          <a:p>
            <a:pPr marL="285750" indent="-285750">
              <a:buFont typeface="Arial" panose="020B0604020202020204" pitchFamily="34" charset="0"/>
              <a:buChar char="•"/>
            </a:pPr>
            <a:r>
              <a:rPr lang="en-US" dirty="0"/>
              <a:t>Rating and review section.</a:t>
            </a:r>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spTree>
    <p:extLst>
      <p:ext uri="{BB962C8B-B14F-4D97-AF65-F5344CB8AC3E}">
        <p14:creationId xmlns:p14="http://schemas.microsoft.com/office/powerpoint/2010/main" val="3530499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398687" cy="830997"/>
          </a:xfrm>
          <a:prstGeom prst="rect">
            <a:avLst/>
          </a:prstGeom>
        </p:spPr>
        <p:txBody>
          <a:bodyPr wrap="none">
            <a:spAutoFit/>
          </a:bodyPr>
          <a:lstStyle/>
          <a:p>
            <a:r>
              <a:rPr lang="en-US" sz="2400" b="1" dirty="0" smtClean="0"/>
              <a:t>2.Frontend </a:t>
            </a:r>
            <a:r>
              <a:rPr lang="en-US" sz="2400" b="1" dirty="0"/>
              <a:t>(React):</a:t>
            </a:r>
          </a:p>
          <a:p>
            <a:r>
              <a:rPr lang="en-US" sz="2400" dirty="0"/>
              <a:t>Login &amp; Signup Pages</a:t>
            </a:r>
          </a:p>
        </p:txBody>
      </p:sp>
      <p:sp>
        <p:nvSpPr>
          <p:cNvPr id="3" name="Rectangle 2"/>
          <p:cNvSpPr/>
          <p:nvPr/>
        </p:nvSpPr>
        <p:spPr>
          <a:xfrm>
            <a:off x="1036482" y="2703314"/>
            <a:ext cx="4259418" cy="2308324"/>
          </a:xfrm>
          <a:prstGeom prst="rect">
            <a:avLst/>
          </a:prstGeom>
        </p:spPr>
        <p:txBody>
          <a:bodyPr wrap="square">
            <a:spAutoFit/>
          </a:bodyPr>
          <a:lstStyle/>
          <a:p>
            <a:pPr marL="285750" indent="-285750">
              <a:buFont typeface="Arial" panose="020B0604020202020204" pitchFamily="34" charset="0"/>
              <a:buChar char="•"/>
            </a:pPr>
            <a:r>
              <a:rPr lang="en-US" dirty="0" smtClean="0"/>
              <a:t>Enable User to Login if he has an account to interact with the app</a:t>
            </a:r>
          </a:p>
          <a:p>
            <a:r>
              <a:rPr lang="en-US" dirty="0"/>
              <a:t>Purpose: Create and authenticate users.</a:t>
            </a:r>
          </a:p>
          <a:p>
            <a:r>
              <a:rPr lang="en-US" dirty="0"/>
              <a:t>Key Actions:</a:t>
            </a:r>
          </a:p>
          <a:p>
            <a:r>
              <a:rPr lang="en-US" dirty="0"/>
              <a:t>- Login or Sign Up.</a:t>
            </a:r>
          </a:p>
          <a:p>
            <a:r>
              <a:rPr lang="en-US" dirty="0"/>
              <a:t>- Store user data in the database.</a:t>
            </a:r>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a:stretch>
            <a:fillRect/>
          </a:stretch>
        </p:blipFill>
        <p:spPr>
          <a:xfrm>
            <a:off x="5295900" y="2227848"/>
            <a:ext cx="3108193" cy="2992899"/>
          </a:xfrm>
          <a:prstGeom prst="rect">
            <a:avLst/>
          </a:prstGeom>
        </p:spPr>
      </p:pic>
    </p:spTree>
    <p:extLst>
      <p:ext uri="{BB962C8B-B14F-4D97-AF65-F5344CB8AC3E}">
        <p14:creationId xmlns:p14="http://schemas.microsoft.com/office/powerpoint/2010/main" val="2384433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129383" cy="830997"/>
          </a:xfrm>
          <a:prstGeom prst="rect">
            <a:avLst/>
          </a:prstGeom>
        </p:spPr>
        <p:txBody>
          <a:bodyPr wrap="none">
            <a:spAutoFit/>
          </a:bodyPr>
          <a:lstStyle/>
          <a:p>
            <a:r>
              <a:rPr lang="en-US" sz="2400" b="1" dirty="0" smtClean="0"/>
              <a:t>2.Frontend </a:t>
            </a:r>
            <a:r>
              <a:rPr lang="en-US" sz="2400" b="1" dirty="0"/>
              <a:t>(React):</a:t>
            </a:r>
          </a:p>
          <a:p>
            <a:r>
              <a:rPr lang="en-US" sz="2400" b="1" dirty="0"/>
              <a:t>Course Detail </a:t>
            </a:r>
            <a:r>
              <a:rPr lang="en-US" sz="2400" b="1" dirty="0" smtClean="0"/>
              <a:t>Page</a:t>
            </a:r>
            <a:endParaRPr lang="en-US" sz="2400" dirty="0"/>
          </a:p>
        </p:txBody>
      </p:sp>
      <p:pic>
        <p:nvPicPr>
          <p:cNvPr id="7" name="Picture 6"/>
          <p:cNvPicPr>
            <a:picLocks noChangeAspect="1"/>
          </p:cNvPicPr>
          <p:nvPr/>
        </p:nvPicPr>
        <p:blipFill>
          <a:blip r:embed="rId3"/>
          <a:stretch>
            <a:fillRect/>
          </a:stretch>
        </p:blipFill>
        <p:spPr>
          <a:xfrm>
            <a:off x="6374938" y="2643347"/>
            <a:ext cx="5536648" cy="2678930"/>
          </a:xfrm>
          <a:prstGeom prst="rect">
            <a:avLst/>
          </a:prstGeom>
        </p:spPr>
      </p:pic>
      <p:sp>
        <p:nvSpPr>
          <p:cNvPr id="11" name="Rectangle 4"/>
          <p:cNvSpPr>
            <a:spLocks noChangeArrowheads="1"/>
          </p:cNvSpPr>
          <p:nvPr/>
        </p:nvSpPr>
        <p:spPr bwMode="auto">
          <a:xfrm>
            <a:off x="94807" y="3055172"/>
            <a:ext cx="62937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200" b="1" i="0" u="none" strike="noStrike" cap="none" normalizeH="0" baseline="0" dirty="0" smtClean="0">
                <a:ln>
                  <a:noFill/>
                </a:ln>
                <a:solidFill>
                  <a:schemeClr val="tx1"/>
                </a:solidFill>
                <a:effectLst/>
                <a:latin typeface="Arial" panose="020B0604020202020204" pitchFamily="34" charset="0"/>
              </a:rPr>
              <a:t>Purpose</a:t>
            </a:r>
            <a:r>
              <a:rPr kumimoji="0" lang="ar-EG" altLang="ar-EG" sz="1200" b="0" i="0" u="none" strike="noStrike" cap="none" normalizeH="0" baseline="0" dirty="0" smtClean="0">
                <a:ln>
                  <a:noFill/>
                </a:ln>
                <a:solidFill>
                  <a:schemeClr val="tx1"/>
                </a:solidFill>
                <a:effectLst/>
                <a:latin typeface="Arial" panose="020B0604020202020204" pitchFamily="34" charset="0"/>
              </a:rPr>
              <a:t>: Display user-specific details, including personal information and course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200" b="1" i="0" u="none" strike="noStrike" cap="none" normalizeH="0" baseline="0" dirty="0" smtClean="0">
                <a:ln>
                  <a:noFill/>
                </a:ln>
                <a:solidFill>
                  <a:schemeClr val="tx1"/>
                </a:solidFill>
                <a:effectLst/>
                <a:latin typeface="Arial" panose="020B0604020202020204" pitchFamily="34" charset="0"/>
              </a:rPr>
              <a:t>Key Elements</a:t>
            </a:r>
            <a:r>
              <a:rPr kumimoji="0" lang="ar-EG" altLang="ar-EG" sz="12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200" b="1" i="0" u="none" strike="noStrike" cap="none" normalizeH="0" baseline="0" dirty="0" smtClean="0">
                <a:ln>
                  <a:noFill/>
                </a:ln>
                <a:solidFill>
                  <a:schemeClr val="tx1"/>
                </a:solidFill>
                <a:effectLst/>
                <a:latin typeface="Arial" panose="020B0604020202020204" pitchFamily="34" charset="0"/>
              </a:rPr>
              <a:t>User Information</a:t>
            </a:r>
            <a:r>
              <a:rPr kumimoji="0" lang="ar-EG" altLang="ar-EG" sz="1200" b="0" i="0" u="none" strike="noStrike" cap="none" normalizeH="0" baseline="0" dirty="0" smtClean="0">
                <a:ln>
                  <a:noFill/>
                </a:ln>
                <a:solidFill>
                  <a:schemeClr val="tx1"/>
                </a:solidFill>
                <a:effectLst/>
                <a:latin typeface="Arial" panose="020B0604020202020204" pitchFamily="34" charset="0"/>
              </a:rPr>
              <a:t>: Display username, email, and other profile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200" b="1" i="0" u="none" strike="noStrike" cap="none" normalizeH="0" baseline="0" dirty="0" smtClean="0">
                <a:ln>
                  <a:noFill/>
                </a:ln>
                <a:solidFill>
                  <a:schemeClr val="tx1"/>
                </a:solidFill>
                <a:effectLst/>
                <a:latin typeface="Arial" panose="020B0604020202020204" pitchFamily="34" charset="0"/>
              </a:rPr>
              <a:t>Learning History</a:t>
            </a:r>
            <a:r>
              <a:rPr kumimoji="0" lang="ar-EG" altLang="ar-EG" sz="1200" b="0" i="0" u="none" strike="noStrike" cap="none" normalizeH="0" baseline="0" dirty="0" smtClean="0">
                <a:ln>
                  <a:noFill/>
                </a:ln>
                <a:solidFill>
                  <a:schemeClr val="tx1"/>
                </a:solidFill>
                <a:effectLst/>
                <a:latin typeface="Arial" panose="020B0604020202020204" pitchFamily="34" charset="0"/>
              </a:rPr>
              <a:t>: List of all courses completed by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EG" altLang="ar-EG" sz="1200" b="1" i="0" u="none" strike="noStrike" cap="none" normalizeH="0" baseline="0" dirty="0" smtClean="0">
                <a:ln>
                  <a:noFill/>
                </a:ln>
                <a:solidFill>
                  <a:schemeClr val="tx1"/>
                </a:solidFill>
                <a:effectLst/>
                <a:latin typeface="Arial" panose="020B0604020202020204" pitchFamily="34" charset="0"/>
              </a:rPr>
              <a:t>Profile Edit Options</a:t>
            </a:r>
            <a:r>
              <a:rPr kumimoji="0" lang="ar-EG" altLang="ar-EG" sz="1200" b="0" i="0" u="none" strike="noStrike" cap="none" normalizeH="0" baseline="0" dirty="0" smtClean="0">
                <a:ln>
                  <a:noFill/>
                </a:ln>
                <a:solidFill>
                  <a:schemeClr val="tx1"/>
                </a:solidFill>
                <a:effectLst/>
                <a:latin typeface="Arial" panose="020B0604020202020204" pitchFamily="34" charset="0"/>
              </a:rPr>
              <a:t>: Ability to update personal information or change the password.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ar-EG" altLang="ar-EG"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76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161443" cy="830997"/>
          </a:xfrm>
          <a:prstGeom prst="rect">
            <a:avLst/>
          </a:prstGeom>
        </p:spPr>
        <p:txBody>
          <a:bodyPr wrap="none">
            <a:spAutoFit/>
          </a:bodyPr>
          <a:lstStyle/>
          <a:p>
            <a:r>
              <a:rPr lang="en-US" sz="2400" b="1" dirty="0" smtClean="0"/>
              <a:t>2.Frontend </a:t>
            </a:r>
            <a:r>
              <a:rPr lang="en-US" sz="2400" b="1" dirty="0"/>
              <a:t>(React):</a:t>
            </a:r>
          </a:p>
          <a:p>
            <a:r>
              <a:rPr lang="en-US" sz="2400" dirty="0" smtClean="0"/>
              <a:t>My Learning Page</a:t>
            </a:r>
            <a:r>
              <a:rPr lang="en-US" sz="2400" b="1" dirty="0" smtClean="0"/>
              <a:t> =</a:t>
            </a:r>
            <a:endParaRPr lang="en-US" sz="2400" dirty="0"/>
          </a:p>
        </p:txBody>
      </p:sp>
      <p:sp>
        <p:nvSpPr>
          <p:cNvPr id="3" name="Rectangle 2"/>
          <p:cNvSpPr/>
          <p:nvPr/>
        </p:nvSpPr>
        <p:spPr>
          <a:xfrm>
            <a:off x="1036482" y="2703314"/>
            <a:ext cx="4259418" cy="1754326"/>
          </a:xfrm>
          <a:prstGeom prst="rect">
            <a:avLst/>
          </a:prstGeom>
        </p:spPr>
        <p:txBody>
          <a:bodyPr wrap="square">
            <a:spAutoFit/>
          </a:bodyPr>
          <a:lstStyle/>
          <a:p>
            <a:r>
              <a:rPr lang="en-US" b="1" dirty="0"/>
              <a:t>Purpose</a:t>
            </a:r>
            <a:r>
              <a:rPr lang="en-US" dirty="0"/>
              <a:t>: Displays the courses that the user has enrolled </a:t>
            </a:r>
            <a:r>
              <a:rPr lang="en-US" dirty="0" smtClean="0"/>
              <a:t>in</a:t>
            </a:r>
          </a:p>
          <a:p>
            <a:r>
              <a:rPr lang="en-US" b="1" dirty="0" smtClean="0"/>
              <a:t>Key Elements</a:t>
            </a:r>
            <a:r>
              <a:rPr lang="en-US" dirty="0" smtClean="0"/>
              <a:t>:</a:t>
            </a:r>
          </a:p>
          <a:p>
            <a:pPr lvl="1"/>
            <a:r>
              <a:rPr lang="en-US" b="1" dirty="0" smtClean="0"/>
              <a:t>List of Enrolled Courses</a:t>
            </a:r>
            <a:r>
              <a:rPr lang="en-US" dirty="0" smtClean="0"/>
              <a:t>: Shows all active courses the user is learning.</a:t>
            </a:r>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pic>
        <p:nvPicPr>
          <p:cNvPr id="7" name="Picture 6"/>
          <p:cNvPicPr>
            <a:picLocks noChangeAspect="1"/>
          </p:cNvPicPr>
          <p:nvPr/>
        </p:nvPicPr>
        <p:blipFill>
          <a:blip r:embed="rId4"/>
          <a:stretch>
            <a:fillRect/>
          </a:stretch>
        </p:blipFill>
        <p:spPr>
          <a:xfrm>
            <a:off x="6362698" y="1554481"/>
            <a:ext cx="5274151" cy="4930140"/>
          </a:xfrm>
          <a:prstGeom prst="rect">
            <a:avLst/>
          </a:prstGeom>
        </p:spPr>
      </p:pic>
    </p:spTree>
    <p:extLst>
      <p:ext uri="{BB962C8B-B14F-4D97-AF65-F5344CB8AC3E}">
        <p14:creationId xmlns:p14="http://schemas.microsoft.com/office/powerpoint/2010/main" val="1554833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129383" cy="830997"/>
          </a:xfrm>
          <a:prstGeom prst="rect">
            <a:avLst/>
          </a:prstGeom>
        </p:spPr>
        <p:txBody>
          <a:bodyPr wrap="none">
            <a:spAutoFit/>
          </a:bodyPr>
          <a:lstStyle/>
          <a:p>
            <a:r>
              <a:rPr lang="en-US" sz="2400" b="1" dirty="0" smtClean="0"/>
              <a:t>2.Frontend </a:t>
            </a:r>
            <a:r>
              <a:rPr lang="en-US" sz="2400" b="1" dirty="0"/>
              <a:t>(React):</a:t>
            </a:r>
          </a:p>
          <a:p>
            <a:r>
              <a:rPr lang="en-US" sz="2400" b="1" dirty="0" smtClean="0"/>
              <a:t>Favorite page</a:t>
            </a:r>
            <a:endParaRPr lang="en-US" sz="2400" dirty="0"/>
          </a:p>
        </p:txBody>
      </p:sp>
      <p:sp>
        <p:nvSpPr>
          <p:cNvPr id="3" name="Rectangle 2"/>
          <p:cNvSpPr/>
          <p:nvPr/>
        </p:nvSpPr>
        <p:spPr>
          <a:xfrm>
            <a:off x="1036482" y="2703314"/>
            <a:ext cx="4259418" cy="2031325"/>
          </a:xfrm>
          <a:prstGeom prst="rect">
            <a:avLst/>
          </a:prstGeom>
        </p:spPr>
        <p:txBody>
          <a:bodyPr wrap="square">
            <a:spAutoFit/>
          </a:bodyPr>
          <a:lstStyle/>
          <a:p>
            <a:r>
              <a:rPr lang="en-US" b="1" dirty="0"/>
              <a:t>Purpose</a:t>
            </a:r>
            <a:r>
              <a:rPr lang="en-US" dirty="0"/>
              <a:t>: Displays the courses that the user has </a:t>
            </a:r>
            <a:r>
              <a:rPr lang="en-US" dirty="0" smtClean="0"/>
              <a:t>added to favorite</a:t>
            </a:r>
            <a:endParaRPr lang="en-US" dirty="0"/>
          </a:p>
          <a:p>
            <a:endParaRPr lang="en-US" dirty="0"/>
          </a:p>
          <a:p>
            <a:r>
              <a:rPr lang="en-US" b="1" dirty="0"/>
              <a:t>Key Elements</a:t>
            </a:r>
            <a:r>
              <a:rPr lang="en-US" dirty="0"/>
              <a:t>:</a:t>
            </a:r>
          </a:p>
          <a:p>
            <a:pPr lvl="1"/>
            <a:r>
              <a:rPr lang="en-US" b="1" dirty="0"/>
              <a:t>List of Enrolled Courses</a:t>
            </a:r>
            <a:r>
              <a:rPr lang="en-US" dirty="0"/>
              <a:t>: Shows all active courses the user is </a:t>
            </a:r>
            <a:r>
              <a:rPr lang="en-US" dirty="0" smtClean="0"/>
              <a:t>added to favorite page.</a:t>
            </a:r>
            <a:endParaRPr lang="en-US" dirty="0"/>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pic>
        <p:nvPicPr>
          <p:cNvPr id="2" name="Picture 1"/>
          <p:cNvPicPr>
            <a:picLocks noChangeAspect="1"/>
          </p:cNvPicPr>
          <p:nvPr/>
        </p:nvPicPr>
        <p:blipFill>
          <a:blip r:embed="rId4"/>
          <a:stretch>
            <a:fillRect/>
          </a:stretch>
        </p:blipFill>
        <p:spPr>
          <a:xfrm>
            <a:off x="6362699" y="1554481"/>
            <a:ext cx="5274151" cy="4930140"/>
          </a:xfrm>
          <a:prstGeom prst="rect">
            <a:avLst/>
          </a:prstGeom>
        </p:spPr>
      </p:pic>
    </p:spTree>
    <p:extLst>
      <p:ext uri="{BB962C8B-B14F-4D97-AF65-F5344CB8AC3E}">
        <p14:creationId xmlns:p14="http://schemas.microsoft.com/office/powerpoint/2010/main" val="81283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129383" cy="830997"/>
          </a:xfrm>
          <a:prstGeom prst="rect">
            <a:avLst/>
          </a:prstGeom>
        </p:spPr>
        <p:txBody>
          <a:bodyPr wrap="none">
            <a:spAutoFit/>
          </a:bodyPr>
          <a:lstStyle/>
          <a:p>
            <a:r>
              <a:rPr lang="en-US" sz="2400" b="1" dirty="0" smtClean="0"/>
              <a:t>2.Frontend </a:t>
            </a:r>
            <a:r>
              <a:rPr lang="en-US" sz="2400" b="1" dirty="0"/>
              <a:t>(React):</a:t>
            </a:r>
          </a:p>
          <a:p>
            <a:r>
              <a:rPr lang="en-US" sz="2400" b="1" dirty="0"/>
              <a:t>Course </a:t>
            </a:r>
            <a:r>
              <a:rPr lang="en-US" sz="2400" b="1" dirty="0" smtClean="0"/>
              <a:t>Card Page</a:t>
            </a:r>
            <a:endParaRPr lang="en-US" sz="2400" dirty="0"/>
          </a:p>
        </p:txBody>
      </p:sp>
      <p:sp>
        <p:nvSpPr>
          <p:cNvPr id="3" name="Rectangle 2"/>
          <p:cNvSpPr/>
          <p:nvPr/>
        </p:nvSpPr>
        <p:spPr>
          <a:xfrm>
            <a:off x="1036482" y="2703314"/>
            <a:ext cx="4259418" cy="1754326"/>
          </a:xfrm>
          <a:prstGeom prst="rect">
            <a:avLst/>
          </a:prstGeom>
        </p:spPr>
        <p:txBody>
          <a:bodyPr wrap="square">
            <a:spAutoFit/>
          </a:bodyPr>
          <a:lstStyle/>
          <a:p>
            <a:r>
              <a:rPr lang="en-US" b="1" dirty="0"/>
              <a:t>Purpose</a:t>
            </a:r>
            <a:r>
              <a:rPr lang="en-US" dirty="0"/>
              <a:t>: Displays the courses that the user has </a:t>
            </a:r>
            <a:r>
              <a:rPr lang="en-US" dirty="0" smtClean="0"/>
              <a:t>added to the card</a:t>
            </a:r>
            <a:endParaRPr lang="ar-EG" dirty="0"/>
          </a:p>
          <a:p>
            <a:r>
              <a:rPr lang="en-US" b="1" dirty="0"/>
              <a:t>Key Elements</a:t>
            </a:r>
            <a:r>
              <a:rPr lang="en-US" dirty="0"/>
              <a:t>:</a:t>
            </a:r>
            <a:endParaRPr lang="ar-EG" dirty="0"/>
          </a:p>
          <a:p>
            <a:r>
              <a:rPr lang="en-US" b="1" dirty="0"/>
              <a:t>List of Enrolled Courses</a:t>
            </a:r>
            <a:r>
              <a:rPr lang="en-US" dirty="0"/>
              <a:t>: Shows all active courses the user is </a:t>
            </a:r>
            <a:r>
              <a:rPr lang="en-US" dirty="0" smtClean="0"/>
              <a:t>added to card.</a:t>
            </a:r>
            <a:endParaRPr lang="ar-EG" dirty="0">
              <a:effectLst/>
            </a:endParaRPr>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pic>
        <p:nvPicPr>
          <p:cNvPr id="2" name="Picture 1"/>
          <p:cNvPicPr>
            <a:picLocks noChangeAspect="1"/>
          </p:cNvPicPr>
          <p:nvPr/>
        </p:nvPicPr>
        <p:blipFill>
          <a:blip r:embed="rId4"/>
          <a:stretch>
            <a:fillRect/>
          </a:stretch>
        </p:blipFill>
        <p:spPr>
          <a:xfrm>
            <a:off x="6362699" y="1554481"/>
            <a:ext cx="5274152" cy="4930140"/>
          </a:xfrm>
          <a:prstGeom prst="rect">
            <a:avLst/>
          </a:prstGeom>
        </p:spPr>
      </p:pic>
    </p:spTree>
    <p:extLst>
      <p:ext uri="{BB962C8B-B14F-4D97-AF65-F5344CB8AC3E}">
        <p14:creationId xmlns:p14="http://schemas.microsoft.com/office/powerpoint/2010/main" val="159040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025187" cy="830997"/>
          </a:xfrm>
          <a:prstGeom prst="rect">
            <a:avLst/>
          </a:prstGeom>
        </p:spPr>
        <p:txBody>
          <a:bodyPr wrap="none">
            <a:spAutoFit/>
          </a:bodyPr>
          <a:lstStyle/>
          <a:p>
            <a:r>
              <a:rPr lang="en-US" sz="2400" b="1" dirty="0" smtClean="0"/>
              <a:t>2.Frontend </a:t>
            </a:r>
            <a:r>
              <a:rPr lang="en-US" sz="2400" b="1" dirty="0"/>
              <a:t>(React):</a:t>
            </a:r>
          </a:p>
          <a:p>
            <a:r>
              <a:rPr lang="en-US" sz="2400" b="1" dirty="0" smtClean="0"/>
              <a:t>Categories Menu</a:t>
            </a:r>
            <a:endParaRPr lang="en-US" sz="2400" dirty="0"/>
          </a:p>
        </p:txBody>
      </p:sp>
      <p:sp>
        <p:nvSpPr>
          <p:cNvPr id="3" name="Rectangle 2"/>
          <p:cNvSpPr/>
          <p:nvPr/>
        </p:nvSpPr>
        <p:spPr>
          <a:xfrm>
            <a:off x="1036482" y="2703314"/>
            <a:ext cx="4259418" cy="646331"/>
          </a:xfrm>
          <a:prstGeom prst="rect">
            <a:avLst/>
          </a:prstGeom>
        </p:spPr>
        <p:txBody>
          <a:bodyPr wrap="square">
            <a:spAutoFit/>
          </a:bodyPr>
          <a:lstStyle/>
          <a:p>
            <a:pPr marL="285750" indent="-285750">
              <a:buFont typeface="Arial" panose="020B0604020202020204" pitchFamily="34" charset="0"/>
              <a:buChar char="•"/>
            </a:pPr>
            <a:r>
              <a:rPr lang="en-US" dirty="0" smtClean="0"/>
              <a:t>Enable User to navigate to additional pages </a:t>
            </a:r>
            <a:endParaRPr lang="en-US" dirty="0"/>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pic>
        <p:nvPicPr>
          <p:cNvPr id="2" name="Picture 1"/>
          <p:cNvPicPr>
            <a:picLocks noChangeAspect="1"/>
          </p:cNvPicPr>
          <p:nvPr/>
        </p:nvPicPr>
        <p:blipFill>
          <a:blip r:embed="rId4"/>
          <a:stretch>
            <a:fillRect/>
          </a:stretch>
        </p:blipFill>
        <p:spPr>
          <a:xfrm>
            <a:off x="6362699" y="1554481"/>
            <a:ext cx="5374030" cy="4930140"/>
          </a:xfrm>
          <a:prstGeom prst="rect">
            <a:avLst/>
          </a:prstGeom>
        </p:spPr>
      </p:pic>
    </p:spTree>
    <p:extLst>
      <p:ext uri="{BB962C8B-B14F-4D97-AF65-F5344CB8AC3E}">
        <p14:creationId xmlns:p14="http://schemas.microsoft.com/office/powerpoint/2010/main" val="201899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025187" cy="830997"/>
          </a:xfrm>
          <a:prstGeom prst="rect">
            <a:avLst/>
          </a:prstGeom>
        </p:spPr>
        <p:txBody>
          <a:bodyPr wrap="none">
            <a:spAutoFit/>
          </a:bodyPr>
          <a:lstStyle/>
          <a:p>
            <a:r>
              <a:rPr lang="en-US" sz="2400" b="1" dirty="0" smtClean="0"/>
              <a:t>2.Frontend </a:t>
            </a:r>
            <a:r>
              <a:rPr lang="en-US" sz="2400" b="1" dirty="0"/>
              <a:t>(React):</a:t>
            </a:r>
          </a:p>
          <a:p>
            <a:r>
              <a:rPr lang="en-US" sz="2400" b="1" dirty="0" smtClean="0"/>
              <a:t>Additional pages</a:t>
            </a:r>
            <a:endParaRPr lang="en-US" sz="2400" dirty="0"/>
          </a:p>
        </p:txBody>
      </p:sp>
      <p:sp>
        <p:nvSpPr>
          <p:cNvPr id="3" name="Rectangle 2"/>
          <p:cNvSpPr/>
          <p:nvPr/>
        </p:nvSpPr>
        <p:spPr>
          <a:xfrm>
            <a:off x="781839" y="3594564"/>
            <a:ext cx="4259418" cy="369332"/>
          </a:xfrm>
          <a:prstGeom prst="rect">
            <a:avLst/>
          </a:prstGeom>
        </p:spPr>
        <p:txBody>
          <a:bodyPr wrap="square">
            <a:spAutoFit/>
          </a:bodyPr>
          <a:lstStyle/>
          <a:p>
            <a:pPr marL="285750" indent="-285750">
              <a:buFont typeface="Arial" panose="020B0604020202020204" pitchFamily="34" charset="0"/>
              <a:buChar char="•"/>
            </a:pPr>
            <a:r>
              <a:rPr lang="en-US" dirty="0" smtClean="0"/>
              <a:t>The pages in categories menu</a:t>
            </a:r>
            <a:endParaRPr lang="en-US" dirty="0"/>
          </a:p>
        </p:txBody>
      </p:sp>
      <p:pic>
        <p:nvPicPr>
          <p:cNvPr id="6" name="Picture 5"/>
          <p:cNvPicPr>
            <a:picLocks noChangeAspect="1"/>
          </p:cNvPicPr>
          <p:nvPr/>
        </p:nvPicPr>
        <p:blipFill>
          <a:blip r:embed="rId3"/>
          <a:stretch>
            <a:fillRect/>
          </a:stretch>
        </p:blipFill>
        <p:spPr>
          <a:xfrm>
            <a:off x="6362699" y="1554481"/>
            <a:ext cx="5274151" cy="4930140"/>
          </a:xfrm>
          <a:prstGeom prst="rect">
            <a:avLst/>
          </a:prstGeom>
        </p:spPr>
      </p:pic>
      <p:pic>
        <p:nvPicPr>
          <p:cNvPr id="2" name="Picture 1"/>
          <p:cNvPicPr>
            <a:picLocks noChangeAspect="1"/>
          </p:cNvPicPr>
          <p:nvPr/>
        </p:nvPicPr>
        <p:blipFill>
          <a:blip r:embed="rId4"/>
          <a:stretch>
            <a:fillRect/>
          </a:stretch>
        </p:blipFill>
        <p:spPr>
          <a:xfrm>
            <a:off x="6362699" y="1554481"/>
            <a:ext cx="5374030" cy="4930140"/>
          </a:xfrm>
          <a:prstGeom prst="rect">
            <a:avLst/>
          </a:prstGeom>
        </p:spPr>
      </p:pic>
      <p:pic>
        <p:nvPicPr>
          <p:cNvPr id="7" name="Picture 6"/>
          <p:cNvPicPr>
            <a:picLocks noChangeAspect="1"/>
          </p:cNvPicPr>
          <p:nvPr/>
        </p:nvPicPr>
        <p:blipFill>
          <a:blip r:embed="rId5"/>
          <a:stretch>
            <a:fillRect/>
          </a:stretch>
        </p:blipFill>
        <p:spPr>
          <a:xfrm>
            <a:off x="6362699" y="1554481"/>
            <a:ext cx="5274151" cy="4930140"/>
          </a:xfrm>
          <a:prstGeom prst="rect">
            <a:avLst/>
          </a:prstGeom>
        </p:spPr>
      </p:pic>
    </p:spTree>
    <p:extLst>
      <p:ext uri="{BB962C8B-B14F-4D97-AF65-F5344CB8AC3E}">
        <p14:creationId xmlns:p14="http://schemas.microsoft.com/office/powerpoint/2010/main" val="907502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143" y="2246793"/>
            <a:ext cx="9404723" cy="1400530"/>
          </a:xfrm>
        </p:spPr>
        <p:txBody>
          <a:bodyPr/>
          <a:lstStyle/>
          <a:p>
            <a:pPr algn="ctr"/>
            <a:r>
              <a:rPr lang="en-US" sz="8800" dirty="0" smtClean="0"/>
              <a:t>Thank You </a:t>
            </a:r>
            <a:endParaRPr lang="ar-EG" sz="8800" dirty="0"/>
          </a:p>
        </p:txBody>
      </p:sp>
    </p:spTree>
    <p:extLst>
      <p:ext uri="{BB962C8B-B14F-4D97-AF65-F5344CB8AC3E}">
        <p14:creationId xmlns:p14="http://schemas.microsoft.com/office/powerpoint/2010/main" val="104848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9" name="object 10"/>
          <p:cNvSpPr txBox="1">
            <a:spLocks/>
          </p:cNvSpPr>
          <p:nvPr/>
        </p:nvSpPr>
        <p:spPr>
          <a:xfrm>
            <a:off x="2438584" y="483254"/>
            <a:ext cx="6771736" cy="784830"/>
          </a:xfrm>
          <a:prstGeom prst="rect">
            <a:avLst/>
          </a:prstGeom>
        </p:spPr>
        <p:txBody>
          <a:bodyPr vert="horz" wrap="square" lIns="0" tIns="15240" rIns="0" bIns="0" rtlCol="0" anchor="b">
            <a:sp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332479">
              <a:spcBef>
                <a:spcPts val="120"/>
              </a:spcBef>
            </a:pPr>
            <a:r>
              <a:rPr lang="en-US" sz="5000" b="1" spc="-425" dirty="0" smtClean="0"/>
              <a:t>Introduction</a:t>
            </a:r>
            <a:endParaRPr lang="en-US" sz="5000" b="1" spc="-425" dirty="0"/>
          </a:p>
        </p:txBody>
      </p:sp>
      <p:sp>
        <p:nvSpPr>
          <p:cNvPr id="10" name="object 11"/>
          <p:cNvSpPr txBox="1">
            <a:spLocks/>
          </p:cNvSpPr>
          <p:nvPr/>
        </p:nvSpPr>
        <p:spPr>
          <a:xfrm>
            <a:off x="-301556" y="2173858"/>
            <a:ext cx="12252016" cy="3478325"/>
          </a:xfrm>
          <a:prstGeom prst="rect">
            <a:avLst/>
          </a:prstGeom>
        </p:spPr>
        <p:txBody>
          <a:bodyPr vert="horz" wrap="square" lIns="0" tIns="12700" rIns="0" bIns="0" rtlCol="0" anchor="t">
            <a:sp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marL="6143625" marR="5080">
              <a:lnSpc>
                <a:spcPct val="107000"/>
              </a:lnSpc>
              <a:spcBef>
                <a:spcPts val="100"/>
              </a:spcBef>
            </a:pPr>
            <a:r>
              <a:rPr lang="en-US" sz="1600" spc="-25" dirty="0"/>
              <a:t>In the age of modern technology, e-learning has become one of the most effective and flexible ways to learn. It allows learners to access a wide range of educational courses from anywhere, at any time. Therefore, we present to you our project: an online course platform, which aims to provide students and teachers with a rich and easy-to-use learning environment </a:t>
            </a:r>
            <a:r>
              <a:rPr lang="en-US" sz="1600" spc="-25" dirty="0" smtClean="0"/>
              <a:t>.  This </a:t>
            </a:r>
            <a:r>
              <a:rPr lang="en-US" sz="1600" spc="-25" dirty="0"/>
              <a:t>platform is designed to meet the needs of learners, where they can find a variety of courses that suit their interests and skills. Through this platform, teachers will be able to easily create and manage their own courses, making it easier for them to share their knowledge and experience with </a:t>
            </a:r>
            <a:r>
              <a:rPr lang="en-US" sz="1600" spc="-25" dirty="0" smtClean="0"/>
              <a:t>students</a:t>
            </a:r>
            <a:r>
              <a:rPr lang="en-US" spc="-550" dirty="0" smtClean="0"/>
              <a:t>.......</a:t>
            </a:r>
            <a:endParaRPr lang="en-US" spc="-550" dirty="0"/>
          </a:p>
        </p:txBody>
      </p:sp>
    </p:spTree>
    <p:extLst>
      <p:ext uri="{BB962C8B-B14F-4D97-AF65-F5344CB8AC3E}">
        <p14:creationId xmlns:p14="http://schemas.microsoft.com/office/powerpoint/2010/main" val="3788484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2"/>
          <p:cNvSpPr txBox="1"/>
          <p:nvPr/>
        </p:nvSpPr>
        <p:spPr>
          <a:xfrm>
            <a:off x="843663" y="0"/>
            <a:ext cx="4699340" cy="2019141"/>
          </a:xfrm>
          <a:prstGeom prst="rect">
            <a:avLst/>
          </a:prstGeom>
        </p:spPr>
        <p:txBody>
          <a:bodyPr vert="horz" wrap="square" lIns="0" tIns="120014" rIns="0" bIns="0" rtlCol="0">
            <a:spAutoFit/>
          </a:bodyPr>
          <a:lstStyle/>
          <a:p>
            <a:pPr marL="12700" marR="5080">
              <a:lnSpc>
                <a:spcPts val="7350"/>
              </a:lnSpc>
              <a:spcBef>
                <a:spcPts val="944"/>
              </a:spcBef>
            </a:pPr>
            <a:r>
              <a:rPr sz="5000" b="1" spc="1495" dirty="0">
                <a:solidFill>
                  <a:srgbClr val="FFFFFF"/>
                </a:solidFill>
                <a:latin typeface="Tahoma"/>
                <a:cs typeface="Tahoma"/>
              </a:rPr>
              <a:t>P</a:t>
            </a:r>
            <a:r>
              <a:rPr sz="5000" b="1" spc="1030" dirty="0">
                <a:solidFill>
                  <a:srgbClr val="FFFFFF"/>
                </a:solidFill>
                <a:latin typeface="Tahoma"/>
                <a:cs typeface="Tahoma"/>
              </a:rPr>
              <a:t>R</a:t>
            </a:r>
            <a:r>
              <a:rPr sz="5000" b="1" spc="735" dirty="0">
                <a:solidFill>
                  <a:srgbClr val="FFFFFF"/>
                </a:solidFill>
                <a:latin typeface="Tahoma"/>
                <a:cs typeface="Tahoma"/>
              </a:rPr>
              <a:t>O</a:t>
            </a:r>
            <a:r>
              <a:rPr sz="5000" b="1" spc="2555" dirty="0">
                <a:solidFill>
                  <a:srgbClr val="FFFFFF"/>
                </a:solidFill>
                <a:latin typeface="Tahoma"/>
                <a:cs typeface="Tahoma"/>
              </a:rPr>
              <a:t>J</a:t>
            </a:r>
            <a:r>
              <a:rPr sz="5000" b="1" spc="1780" dirty="0">
                <a:solidFill>
                  <a:srgbClr val="FFFFFF"/>
                </a:solidFill>
                <a:latin typeface="Tahoma"/>
                <a:cs typeface="Tahoma"/>
              </a:rPr>
              <a:t>E</a:t>
            </a:r>
            <a:r>
              <a:rPr sz="5000" b="1" spc="1425" dirty="0">
                <a:solidFill>
                  <a:srgbClr val="FFFFFF"/>
                </a:solidFill>
                <a:latin typeface="Tahoma"/>
                <a:cs typeface="Tahoma"/>
              </a:rPr>
              <a:t>C</a:t>
            </a:r>
            <a:r>
              <a:rPr sz="5000" b="1" spc="1175" dirty="0">
                <a:solidFill>
                  <a:srgbClr val="FFFFFF"/>
                </a:solidFill>
                <a:latin typeface="Tahoma"/>
                <a:cs typeface="Tahoma"/>
              </a:rPr>
              <a:t>T  </a:t>
            </a:r>
            <a:r>
              <a:rPr lang="en-US" sz="5000" b="1" spc="1680" dirty="0" smtClean="0">
                <a:solidFill>
                  <a:srgbClr val="FFFFFF"/>
                </a:solidFill>
                <a:latin typeface="Tahoma"/>
                <a:cs typeface="Tahoma"/>
              </a:rPr>
              <a:t>OUTLINE</a:t>
            </a:r>
            <a:endParaRPr sz="5000" dirty="0">
              <a:latin typeface="Tahoma"/>
              <a:cs typeface="Tahoma"/>
            </a:endParaRPr>
          </a:p>
        </p:txBody>
      </p:sp>
      <p:sp>
        <p:nvSpPr>
          <p:cNvPr id="4" name="Rectangle 3"/>
          <p:cNvSpPr/>
          <p:nvPr/>
        </p:nvSpPr>
        <p:spPr>
          <a:xfrm>
            <a:off x="7023510" y="2204658"/>
            <a:ext cx="3182281" cy="477054"/>
          </a:xfrm>
          <a:prstGeom prst="rect">
            <a:avLst/>
          </a:prstGeom>
        </p:spPr>
        <p:txBody>
          <a:bodyPr wrap="none">
            <a:spAutoFit/>
          </a:bodyPr>
          <a:lstStyle/>
          <a:p>
            <a:r>
              <a:rPr lang="en-US" sz="2500" b="1" dirty="0" smtClean="0"/>
              <a:t>1. </a:t>
            </a:r>
            <a:r>
              <a:rPr lang="en-US" sz="2500" b="1" dirty="0"/>
              <a:t>Project </a:t>
            </a:r>
            <a:r>
              <a:rPr lang="en-US" sz="2500" b="1" dirty="0" smtClean="0"/>
              <a:t>Overview</a:t>
            </a:r>
            <a:endParaRPr lang="en-US" sz="2500" b="1" dirty="0"/>
          </a:p>
        </p:txBody>
      </p:sp>
      <p:sp>
        <p:nvSpPr>
          <p:cNvPr id="6" name="Rectangle 5"/>
          <p:cNvSpPr/>
          <p:nvPr/>
        </p:nvSpPr>
        <p:spPr>
          <a:xfrm>
            <a:off x="7023510" y="2727415"/>
            <a:ext cx="2214068" cy="477054"/>
          </a:xfrm>
          <a:prstGeom prst="rect">
            <a:avLst/>
          </a:prstGeom>
        </p:spPr>
        <p:txBody>
          <a:bodyPr wrap="none">
            <a:spAutoFit/>
          </a:bodyPr>
          <a:lstStyle/>
          <a:p>
            <a:r>
              <a:rPr lang="en-US" sz="2500" b="1" dirty="0" smtClean="0"/>
              <a:t>2. Objectives</a:t>
            </a:r>
            <a:endParaRPr lang="en-US" sz="2500" b="1" dirty="0"/>
          </a:p>
        </p:txBody>
      </p:sp>
      <p:sp>
        <p:nvSpPr>
          <p:cNvPr id="7" name="Rectangle 6"/>
          <p:cNvSpPr/>
          <p:nvPr/>
        </p:nvSpPr>
        <p:spPr>
          <a:xfrm>
            <a:off x="7023510" y="3339890"/>
            <a:ext cx="3398687" cy="477054"/>
          </a:xfrm>
          <a:prstGeom prst="rect">
            <a:avLst/>
          </a:prstGeom>
        </p:spPr>
        <p:txBody>
          <a:bodyPr wrap="none">
            <a:spAutoFit/>
          </a:bodyPr>
          <a:lstStyle/>
          <a:p>
            <a:r>
              <a:rPr lang="en-US" sz="2500" b="1" dirty="0" smtClean="0"/>
              <a:t>3. </a:t>
            </a:r>
            <a:r>
              <a:rPr lang="en-US" sz="2500" b="1" dirty="0"/>
              <a:t>Technology Stack:</a:t>
            </a:r>
          </a:p>
        </p:txBody>
      </p:sp>
      <p:sp>
        <p:nvSpPr>
          <p:cNvPr id="8" name="Rectangle 7"/>
          <p:cNvSpPr/>
          <p:nvPr/>
        </p:nvSpPr>
        <p:spPr>
          <a:xfrm>
            <a:off x="7741968" y="3767699"/>
            <a:ext cx="1574470" cy="477054"/>
          </a:xfrm>
          <a:prstGeom prst="rect">
            <a:avLst/>
          </a:prstGeom>
        </p:spPr>
        <p:txBody>
          <a:bodyPr wrap="none">
            <a:spAutoFit/>
          </a:bodyPr>
          <a:lstStyle/>
          <a:p>
            <a:r>
              <a:rPr lang="en-US" sz="2500" b="1" dirty="0" smtClean="0"/>
              <a:t>Frontend</a:t>
            </a:r>
            <a:endParaRPr lang="en-US" sz="2500" b="1" dirty="0"/>
          </a:p>
        </p:txBody>
      </p:sp>
      <p:sp>
        <p:nvSpPr>
          <p:cNvPr id="9" name="Rectangle 8"/>
          <p:cNvSpPr/>
          <p:nvPr/>
        </p:nvSpPr>
        <p:spPr>
          <a:xfrm>
            <a:off x="7741968" y="4137031"/>
            <a:ext cx="1579278" cy="477054"/>
          </a:xfrm>
          <a:prstGeom prst="rect">
            <a:avLst/>
          </a:prstGeom>
        </p:spPr>
        <p:txBody>
          <a:bodyPr wrap="none">
            <a:spAutoFit/>
          </a:bodyPr>
          <a:lstStyle/>
          <a:p>
            <a:r>
              <a:rPr lang="en-US" sz="2500" b="1" dirty="0" smtClean="0"/>
              <a:t>Backend</a:t>
            </a:r>
            <a:endParaRPr lang="en-US" sz="2500" b="1" dirty="0"/>
          </a:p>
        </p:txBody>
      </p:sp>
      <p:sp>
        <p:nvSpPr>
          <p:cNvPr id="10" name="Rectangle 9"/>
          <p:cNvSpPr/>
          <p:nvPr/>
        </p:nvSpPr>
        <p:spPr>
          <a:xfrm>
            <a:off x="7023510" y="4691029"/>
            <a:ext cx="1846980" cy="477054"/>
          </a:xfrm>
          <a:prstGeom prst="rect">
            <a:avLst/>
          </a:prstGeom>
        </p:spPr>
        <p:txBody>
          <a:bodyPr wrap="none">
            <a:spAutoFit/>
          </a:bodyPr>
          <a:lstStyle/>
          <a:p>
            <a:r>
              <a:rPr lang="en-US" sz="2500" b="1" dirty="0" smtClean="0"/>
              <a:t>4. </a:t>
            </a:r>
            <a:r>
              <a:rPr lang="en-US" sz="2500" b="1" dirty="0"/>
              <a:t>Features</a:t>
            </a:r>
          </a:p>
        </p:txBody>
      </p:sp>
      <p:sp>
        <p:nvSpPr>
          <p:cNvPr id="11" name="Rectangle 10"/>
          <p:cNvSpPr/>
          <p:nvPr/>
        </p:nvSpPr>
        <p:spPr>
          <a:xfrm>
            <a:off x="7030082" y="5245027"/>
            <a:ext cx="3717684" cy="477054"/>
          </a:xfrm>
          <a:prstGeom prst="rect">
            <a:avLst/>
          </a:prstGeom>
        </p:spPr>
        <p:txBody>
          <a:bodyPr wrap="none">
            <a:spAutoFit/>
          </a:bodyPr>
          <a:lstStyle/>
          <a:p>
            <a:r>
              <a:rPr lang="en-US" sz="2500" b="1" dirty="0" smtClean="0"/>
              <a:t>5.Development </a:t>
            </a:r>
            <a:r>
              <a:rPr lang="en-US" sz="2500" b="1" dirty="0"/>
              <a:t>Phases</a:t>
            </a:r>
          </a:p>
        </p:txBody>
      </p:sp>
      <p:pic>
        <p:nvPicPr>
          <p:cNvPr id="6146" name="Picture 2" descr="Why Software Development Companies Use React Native? | by Dev Shankar  Ganguly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91" y="2323287"/>
            <a:ext cx="5080660" cy="36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308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66342" y="612532"/>
            <a:ext cx="8825658" cy="776654"/>
          </a:xfrm>
        </p:spPr>
        <p:txBody>
          <a:bodyPr/>
          <a:lstStyle/>
          <a:p>
            <a:r>
              <a:rPr lang="en-US" sz="4000" b="1" dirty="0" smtClean="0"/>
              <a:t>Project Overview</a:t>
            </a:r>
            <a:endParaRPr lang="en-US" sz="4000" b="1" dirty="0"/>
          </a:p>
        </p:txBody>
      </p:sp>
      <p:sp>
        <p:nvSpPr>
          <p:cNvPr id="3" name="Rectangle 2"/>
          <p:cNvSpPr/>
          <p:nvPr/>
        </p:nvSpPr>
        <p:spPr>
          <a:xfrm>
            <a:off x="1336430" y="1600091"/>
            <a:ext cx="9372601" cy="923330"/>
          </a:xfrm>
          <a:prstGeom prst="rect">
            <a:avLst/>
          </a:prstGeom>
        </p:spPr>
        <p:txBody>
          <a:bodyPr wrap="square">
            <a:spAutoFit/>
          </a:bodyPr>
          <a:lstStyle/>
          <a:p>
            <a:pPr algn="ctr"/>
            <a:r>
              <a:rPr lang="en-US" dirty="0"/>
              <a:t>An online educational platform where users can browse, enroll, and participate in courses. </a:t>
            </a:r>
            <a:r>
              <a:rPr lang="en-US" dirty="0" smtClean="0"/>
              <a:t>Admins can create and manage the courses, </a:t>
            </a:r>
            <a:r>
              <a:rPr lang="en-US" dirty="0"/>
              <a:t>while students can track their learning progress, leave feedback, and interact with course materials.</a:t>
            </a:r>
          </a:p>
        </p:txBody>
      </p:sp>
      <p:sp>
        <p:nvSpPr>
          <p:cNvPr id="13" name="AutoShape 2" descr="‪The Tools You Need to Create an eLearning Platform‬‏"/>
          <p:cNvSpPr>
            <a:spLocks noChangeAspect="1" noChangeArrowheads="1"/>
          </p:cNvSpPr>
          <p:nvPr/>
        </p:nvSpPr>
        <p:spPr bwMode="auto">
          <a:xfrm>
            <a:off x="155575" y="-830263"/>
            <a:ext cx="2619375" cy="1743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2" name="Picture 14" descr="Digital Learning: The Top 10 Benefits - eLearning Indu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480" y="2734326"/>
            <a:ext cx="7810500" cy="33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794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20849" y="602413"/>
            <a:ext cx="2925339" cy="795068"/>
          </a:xfrm>
        </p:spPr>
        <p:txBody>
          <a:bodyPr/>
          <a:lstStyle/>
          <a:p>
            <a:r>
              <a:rPr lang="en-US" sz="4000" b="1" dirty="0" smtClean="0"/>
              <a:t>Objectives</a:t>
            </a:r>
            <a:endParaRPr lang="en-US" sz="4000" b="1" dirty="0"/>
          </a:p>
        </p:txBody>
      </p:sp>
      <p:sp>
        <p:nvSpPr>
          <p:cNvPr id="5" name="Rectangle 1"/>
          <p:cNvSpPr>
            <a:spLocks noChangeArrowheads="1"/>
          </p:cNvSpPr>
          <p:nvPr/>
        </p:nvSpPr>
        <p:spPr bwMode="auto">
          <a:xfrm>
            <a:off x="379347" y="2227631"/>
            <a:ext cx="665118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endParaRPr lang="en-US" altLang="en-US" dirty="0" smtClean="0">
              <a:latin typeface="Arial" panose="020B0604020202020204" pitchFamily="34" charset="0"/>
            </a:endParaRPr>
          </a:p>
          <a:p>
            <a:pPr lvl="0" defTabSz="914400" eaLnBrk="0" fontAlgn="base" hangingPunct="0">
              <a:lnSpc>
                <a:spcPct val="150000"/>
              </a:lnSpc>
              <a:spcBef>
                <a:spcPct val="0"/>
              </a:spcBef>
              <a:spcAft>
                <a:spcPct val="0"/>
              </a:spcAft>
              <a:buFontTx/>
              <a:buChar char="•"/>
            </a:pPr>
            <a:r>
              <a:rPr lang="en-US" altLang="en-US" dirty="0">
                <a:latin typeface="Arial" panose="020B0604020202020204" pitchFamily="34" charset="0"/>
              </a:rPr>
              <a:t>Provide a user-friendly platform for online learning</a:t>
            </a:r>
            <a:r>
              <a:rPr lang="en-US" altLang="en-US" dirty="0" smtClean="0">
                <a:latin typeface="Arial" panose="020B0604020202020204" pitchFamily="34" charset="0"/>
              </a:rPr>
              <a:t>.</a:t>
            </a:r>
            <a:endParaRPr lang="en-US" altLang="en-US" dirty="0">
              <a:latin typeface="Arial" panose="020B0604020202020204" pitchFamily="34" charset="0"/>
            </a:endParaRPr>
          </a:p>
          <a:p>
            <a:pPr lvl="0" defTabSz="914400" eaLnBrk="0" fontAlgn="base" hangingPunct="0">
              <a:lnSpc>
                <a:spcPct val="150000"/>
              </a:lnSpc>
              <a:spcBef>
                <a:spcPct val="0"/>
              </a:spcBef>
              <a:spcAft>
                <a:spcPct val="0"/>
              </a:spcAft>
              <a:buFontTx/>
              <a:buChar char="•"/>
            </a:pPr>
            <a:r>
              <a:rPr lang="en-US" altLang="en-US" dirty="0">
                <a:latin typeface="Arial" panose="020B0604020202020204" pitchFamily="34" charset="0"/>
              </a:rPr>
              <a:t>Allow </a:t>
            </a:r>
            <a:r>
              <a:rPr lang="en-US" altLang="en-US" dirty="0" smtClean="0">
                <a:latin typeface="Arial" panose="020B0604020202020204" pitchFamily="34" charset="0"/>
              </a:rPr>
              <a:t>Admins to </a:t>
            </a:r>
            <a:r>
              <a:rPr lang="en-US" altLang="en-US" dirty="0">
                <a:latin typeface="Arial" panose="020B0604020202020204" pitchFamily="34" charset="0"/>
              </a:rPr>
              <a:t>create and manage courses.</a:t>
            </a:r>
          </a:p>
          <a:p>
            <a:pPr lvl="0" defTabSz="914400" eaLnBrk="0" fontAlgn="base" hangingPunct="0">
              <a:lnSpc>
                <a:spcPct val="150000"/>
              </a:lnSpc>
              <a:spcBef>
                <a:spcPct val="0"/>
              </a:spcBef>
              <a:spcAft>
                <a:spcPct val="0"/>
              </a:spcAft>
              <a:buFontTx/>
              <a:buChar char="•"/>
            </a:pPr>
            <a:r>
              <a:rPr lang="en-US" altLang="en-US" dirty="0">
                <a:latin typeface="Arial" panose="020B0604020202020204" pitchFamily="34" charset="0"/>
              </a:rPr>
              <a:t>Enable students to browse courses, enroll, and track progress.</a:t>
            </a:r>
          </a:p>
          <a:p>
            <a:pPr lvl="0" defTabSz="914400" eaLnBrk="0" fontAlgn="base" hangingPunct="0">
              <a:lnSpc>
                <a:spcPct val="150000"/>
              </a:lnSpc>
              <a:spcBef>
                <a:spcPct val="0"/>
              </a:spcBef>
              <a:spcAft>
                <a:spcPct val="0"/>
              </a:spcAft>
              <a:buFontTx/>
              <a:buChar char="•"/>
            </a:pPr>
            <a:r>
              <a:rPr lang="en-US" altLang="en-US" dirty="0">
                <a:latin typeface="Arial" panose="020B0604020202020204" pitchFamily="34" charset="0"/>
              </a:rPr>
              <a:t>Integrate a rating and review system for courses</a:t>
            </a:r>
            <a:r>
              <a:rPr lang="en-US" altLang="en-US" dirty="0" smtClean="0">
                <a:latin typeface="Arial" panose="020B0604020202020204" pitchFamily="34" charset="0"/>
              </a:rPr>
              <a:t>.</a:t>
            </a:r>
            <a:endParaRPr lang="en-US" altLang="en-US" dirty="0">
              <a:latin typeface="Arial" panose="020B0604020202020204" pitchFamily="34" charset="0"/>
            </a:endParaRPr>
          </a:p>
        </p:txBody>
      </p:sp>
      <p:pic>
        <p:nvPicPr>
          <p:cNvPr id="8195" name="Picture 3" descr="5 Ways Education Uses Digital Technology | Darius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2353575"/>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Unlocking the Future of Learning: Exploring Digital Learning in the Future  Sch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793" y="3677698"/>
            <a:ext cx="2544493"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22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33314" y="602413"/>
            <a:ext cx="4873924" cy="795068"/>
          </a:xfrm>
        </p:spPr>
        <p:txBody>
          <a:bodyPr/>
          <a:lstStyle/>
          <a:p>
            <a:r>
              <a:rPr lang="en-US" sz="4000" b="1" dirty="0"/>
              <a:t>Technology Stack</a:t>
            </a:r>
          </a:p>
        </p:txBody>
      </p:sp>
      <p:sp>
        <p:nvSpPr>
          <p:cNvPr id="2" name="Rectangle 1"/>
          <p:cNvSpPr>
            <a:spLocks noChangeArrowheads="1"/>
          </p:cNvSpPr>
          <p:nvPr/>
        </p:nvSpPr>
        <p:spPr bwMode="auto">
          <a:xfrm>
            <a:off x="560718" y="1388246"/>
            <a:ext cx="1090156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b="1" dirty="0" smtClean="0">
                <a:latin typeface="Arial" panose="020B0604020202020204" pitchFamily="34" charset="0"/>
              </a:rPr>
              <a:t>1.Frontend</a:t>
            </a:r>
            <a:r>
              <a:rPr lang="en-US" altLang="en-US" b="1" dirty="0">
                <a:latin typeface="Arial" panose="020B0604020202020204" pitchFamily="34" charset="0"/>
              </a:rPr>
              <a:t>:</a:t>
            </a:r>
            <a:endParaRPr lang="en-US" altLang="en-US" dirty="0">
              <a:latin typeface="Arial" panose="020B0604020202020204" pitchFamily="34" charset="0"/>
            </a:endParaRPr>
          </a:p>
          <a:p>
            <a:pPr lvl="1" defTabSz="914400" eaLnBrk="0" fontAlgn="base" hangingPunct="0">
              <a:spcBef>
                <a:spcPct val="0"/>
              </a:spcBef>
              <a:spcAft>
                <a:spcPct val="0"/>
              </a:spcAft>
              <a:buFontTx/>
              <a:buChar char="•"/>
            </a:pPr>
            <a:r>
              <a:rPr lang="en-US" altLang="en-US" b="1" dirty="0">
                <a:latin typeface="Arial" panose="020B0604020202020204" pitchFamily="34" charset="0"/>
              </a:rPr>
              <a:t>React:</a:t>
            </a:r>
            <a:r>
              <a:rPr lang="en-US" altLang="en-US" dirty="0">
                <a:latin typeface="Arial" panose="020B0604020202020204" pitchFamily="34" charset="0"/>
              </a:rPr>
              <a:t> For building the user interface and handling state with components.</a:t>
            </a:r>
          </a:p>
          <a:p>
            <a:pPr lvl="1" defTabSz="914400" eaLnBrk="0" fontAlgn="base" hangingPunct="0">
              <a:spcBef>
                <a:spcPct val="0"/>
              </a:spcBef>
              <a:spcAft>
                <a:spcPct val="0"/>
              </a:spcAft>
              <a:buFontTx/>
              <a:buChar char="•"/>
            </a:pPr>
            <a:r>
              <a:rPr lang="en-US" altLang="en-US" b="1" dirty="0" smtClean="0">
                <a:latin typeface="Arial" panose="020B0604020202020204" pitchFamily="34" charset="0"/>
              </a:rPr>
              <a:t>Context API: </a:t>
            </a:r>
            <a:r>
              <a:rPr lang="en-US" altLang="en-US" dirty="0" smtClean="0">
                <a:latin typeface="Arial" panose="020B0604020202020204" pitchFamily="34" charset="0"/>
              </a:rPr>
              <a:t>For </a:t>
            </a:r>
            <a:r>
              <a:rPr lang="en-US" altLang="en-US" dirty="0">
                <a:latin typeface="Arial" panose="020B0604020202020204" pitchFamily="34" charset="0"/>
              </a:rPr>
              <a:t>managing global state across the application.</a:t>
            </a:r>
          </a:p>
          <a:p>
            <a:pPr lvl="1" defTabSz="914400" eaLnBrk="0" fontAlgn="base" hangingPunct="0">
              <a:spcBef>
                <a:spcPct val="0"/>
              </a:spcBef>
              <a:spcAft>
                <a:spcPct val="0"/>
              </a:spcAft>
              <a:buFontTx/>
              <a:buChar char="•"/>
            </a:pPr>
            <a:r>
              <a:rPr lang="en-US" altLang="en-US" b="1" dirty="0">
                <a:latin typeface="Arial" panose="020B0604020202020204" pitchFamily="34" charset="0"/>
              </a:rPr>
              <a:t>React Router:</a:t>
            </a:r>
            <a:r>
              <a:rPr lang="en-US" altLang="en-US" dirty="0">
                <a:latin typeface="Arial" panose="020B0604020202020204" pitchFamily="34" charset="0"/>
              </a:rPr>
              <a:t> For navigation between different pages.</a:t>
            </a:r>
          </a:p>
          <a:p>
            <a:pPr lvl="1" defTabSz="914400" eaLnBrk="0" fontAlgn="base" hangingPunct="0">
              <a:spcBef>
                <a:spcPct val="0"/>
              </a:spcBef>
              <a:spcAft>
                <a:spcPct val="0"/>
              </a:spcAft>
              <a:buFontTx/>
              <a:buChar char="•"/>
            </a:pPr>
            <a:r>
              <a:rPr lang="en-US" altLang="en-US" b="1" dirty="0" err="1">
                <a:latin typeface="Arial" panose="020B0604020202020204" pitchFamily="34" charset="0"/>
              </a:rPr>
              <a:t>Axios</a:t>
            </a:r>
            <a:r>
              <a:rPr lang="en-US" altLang="en-US" b="1" dirty="0">
                <a:latin typeface="Arial" panose="020B0604020202020204" pitchFamily="34" charset="0"/>
              </a:rPr>
              <a:t>/Fetch API:</a:t>
            </a:r>
            <a:r>
              <a:rPr lang="en-US" altLang="en-US" dirty="0">
                <a:latin typeface="Arial" panose="020B0604020202020204" pitchFamily="34" charset="0"/>
              </a:rPr>
              <a:t> For making HTTP requests to the backend.</a:t>
            </a:r>
          </a:p>
          <a:p>
            <a:pPr lvl="1" defTabSz="914400" eaLnBrk="0" fontAlgn="base" hangingPunct="0">
              <a:spcBef>
                <a:spcPct val="0"/>
              </a:spcBef>
              <a:spcAft>
                <a:spcPct val="0"/>
              </a:spcAft>
              <a:buFontTx/>
              <a:buChar char="•"/>
            </a:pPr>
            <a:r>
              <a:rPr lang="en-US" altLang="en-US" b="1" dirty="0">
                <a:latin typeface="Arial" panose="020B0604020202020204" pitchFamily="34" charset="0"/>
              </a:rPr>
              <a:t>Material-UI/Bootstrap:</a:t>
            </a:r>
            <a:r>
              <a:rPr lang="en-US" altLang="en-US" dirty="0">
                <a:latin typeface="Arial" panose="020B0604020202020204" pitchFamily="34" charset="0"/>
              </a:rPr>
              <a:t> For styling and pre-designed UI components</a:t>
            </a:r>
            <a:r>
              <a:rPr lang="en-US" altLang="en-US" dirty="0" smtClean="0">
                <a:latin typeface="Arial" panose="020B0604020202020204" pitchFamily="34" charset="0"/>
              </a:rPr>
              <a:t>.</a:t>
            </a:r>
            <a:endParaRPr lang="ar-EG" altLang="en-US" dirty="0" smtClean="0">
              <a:latin typeface="Arial" panose="020B0604020202020204" pitchFamily="34" charset="0"/>
            </a:endParaRPr>
          </a:p>
          <a:p>
            <a:pPr lvl="1" defTabSz="914400" eaLnBrk="0" fontAlgn="base" hangingPunct="0">
              <a:spcBef>
                <a:spcPct val="0"/>
              </a:spcBef>
              <a:spcAft>
                <a:spcPct val="0"/>
              </a:spcAft>
              <a:buFontTx/>
              <a:buChar char="•"/>
            </a:pPr>
            <a:endParaRPr lang="ar-EG" altLang="en-US" dirty="0">
              <a:latin typeface="Arial" panose="020B0604020202020204" pitchFamily="34" charset="0"/>
            </a:endParaRPr>
          </a:p>
          <a:p>
            <a:pPr lvl="1"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r>
              <a:rPr lang="en-US" altLang="en-US" b="1" dirty="0" smtClean="0">
                <a:latin typeface="Arial" panose="020B0604020202020204" pitchFamily="34" charset="0"/>
              </a:rPr>
              <a:t>2.Backend</a:t>
            </a:r>
            <a:r>
              <a:rPr lang="en-US" altLang="en-US" b="1" dirty="0">
                <a:latin typeface="Arial" panose="020B0604020202020204" pitchFamily="34" charset="0"/>
              </a:rPr>
              <a:t>:</a:t>
            </a:r>
            <a:endParaRPr lang="en-US" altLang="en-US" dirty="0">
              <a:latin typeface="Arial" panose="020B0604020202020204" pitchFamily="34" charset="0"/>
            </a:endParaRPr>
          </a:p>
          <a:p>
            <a:pPr lvl="1" defTabSz="914400" eaLnBrk="0" fontAlgn="base" hangingPunct="0">
              <a:spcBef>
                <a:spcPct val="0"/>
              </a:spcBef>
              <a:spcAft>
                <a:spcPct val="0"/>
              </a:spcAft>
              <a:buFontTx/>
              <a:buChar char="•"/>
            </a:pPr>
            <a:r>
              <a:rPr lang="en-US" altLang="en-US" b="1" dirty="0">
                <a:latin typeface="Arial" panose="020B0604020202020204" pitchFamily="34" charset="0"/>
              </a:rPr>
              <a:t>Node.js &amp; Express:</a:t>
            </a:r>
            <a:r>
              <a:rPr lang="en-US" altLang="en-US" dirty="0">
                <a:latin typeface="Arial" panose="020B0604020202020204" pitchFamily="34" charset="0"/>
              </a:rPr>
              <a:t> For creating a RESTful API.</a:t>
            </a:r>
          </a:p>
          <a:p>
            <a:pPr lvl="1" defTabSz="914400" eaLnBrk="0" fontAlgn="base" hangingPunct="0">
              <a:spcBef>
                <a:spcPct val="0"/>
              </a:spcBef>
              <a:spcAft>
                <a:spcPct val="0"/>
              </a:spcAft>
              <a:buFontTx/>
              <a:buChar char="•"/>
            </a:pPr>
            <a:r>
              <a:rPr lang="en-US" altLang="en-US" b="1" dirty="0">
                <a:latin typeface="Arial" panose="020B0604020202020204" pitchFamily="34" charset="0"/>
              </a:rPr>
              <a:t>MongoDB </a:t>
            </a:r>
            <a:r>
              <a:rPr lang="en-US" altLang="en-US" b="1" dirty="0" smtClean="0">
                <a:latin typeface="Arial" panose="020B0604020202020204" pitchFamily="34" charset="0"/>
              </a:rPr>
              <a:t>: </a:t>
            </a:r>
            <a:r>
              <a:rPr lang="en-US" altLang="en-US" dirty="0" smtClean="0">
                <a:latin typeface="Arial" panose="020B0604020202020204" pitchFamily="34" charset="0"/>
              </a:rPr>
              <a:t>For </a:t>
            </a:r>
            <a:r>
              <a:rPr lang="en-US" altLang="en-US" dirty="0">
                <a:latin typeface="Arial" panose="020B0604020202020204" pitchFamily="34" charset="0"/>
              </a:rPr>
              <a:t>storing user data, courses, and reviews.</a:t>
            </a:r>
          </a:p>
          <a:p>
            <a:pPr lvl="1" defTabSz="914400" eaLnBrk="0" fontAlgn="base" hangingPunct="0">
              <a:spcBef>
                <a:spcPct val="0"/>
              </a:spcBef>
              <a:spcAft>
                <a:spcPct val="0"/>
              </a:spcAft>
              <a:buFontTx/>
              <a:buChar char="•"/>
            </a:pPr>
            <a:r>
              <a:rPr lang="en-US" altLang="en-US" b="1" dirty="0">
                <a:latin typeface="Arial" panose="020B0604020202020204" pitchFamily="34" charset="0"/>
              </a:rPr>
              <a:t>Mongoose </a:t>
            </a:r>
            <a:r>
              <a:rPr lang="ar-EG" altLang="en-US" b="1" dirty="0" smtClean="0">
                <a:latin typeface="Arial" panose="020B0604020202020204" pitchFamily="34" charset="0"/>
              </a:rPr>
              <a:t>: </a:t>
            </a:r>
            <a:r>
              <a:rPr lang="en-US" altLang="en-US" dirty="0" smtClean="0">
                <a:latin typeface="Arial" panose="020B0604020202020204" pitchFamily="34" charset="0"/>
              </a:rPr>
              <a:t>For </a:t>
            </a:r>
            <a:r>
              <a:rPr lang="en-US" altLang="en-US" dirty="0">
                <a:latin typeface="Arial" panose="020B0604020202020204" pitchFamily="34" charset="0"/>
              </a:rPr>
              <a:t>object data modeling (ODM</a:t>
            </a:r>
            <a:r>
              <a:rPr lang="en-US" altLang="en-US" dirty="0" smtClean="0">
                <a:latin typeface="Arial" panose="020B0604020202020204" pitchFamily="34" charset="0"/>
              </a:rPr>
              <a:t>).</a:t>
            </a:r>
            <a:endParaRPr lang="ar-EG" altLang="en-US" dirty="0" smtClean="0">
              <a:latin typeface="Arial" panose="020B0604020202020204" pitchFamily="34" charset="0"/>
            </a:endParaRPr>
          </a:p>
          <a:p>
            <a:pPr lvl="1" defTabSz="914400" eaLnBrk="0" fontAlgn="base" hangingPunct="0">
              <a:spcBef>
                <a:spcPct val="0"/>
              </a:spcBef>
              <a:spcAft>
                <a:spcPct val="0"/>
              </a:spcAft>
              <a:buFontTx/>
              <a:buChar char="•"/>
            </a:pPr>
            <a:r>
              <a:rPr lang="en-US" b="1" dirty="0" err="1"/>
              <a:t>Dotenv</a:t>
            </a:r>
            <a:r>
              <a:rPr lang="en-US" dirty="0"/>
              <a:t>: For loading environment variables </a:t>
            </a:r>
            <a:r>
              <a:rPr lang="en-US" dirty="0" smtClean="0"/>
              <a:t>from .</a:t>
            </a:r>
            <a:r>
              <a:rPr lang="en-US" dirty="0" err="1" smtClean="0"/>
              <a:t>env</a:t>
            </a:r>
            <a:endParaRPr lang="en-US" altLang="en-US" dirty="0">
              <a:latin typeface="Arial" panose="020B0604020202020204" pitchFamily="34" charset="0"/>
            </a:endParaRPr>
          </a:p>
        </p:txBody>
      </p:sp>
    </p:spTree>
    <p:extLst>
      <p:ext uri="{BB962C8B-B14F-4D97-AF65-F5344CB8AC3E}">
        <p14:creationId xmlns:p14="http://schemas.microsoft.com/office/powerpoint/2010/main" val="2285366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495151" y="1812350"/>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851017" y="2398945"/>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176089" y="2851244"/>
            <a:ext cx="322229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/courses</a:t>
            </a:r>
            <a:r>
              <a:rPr lang="en-US" altLang="en-US" dirty="0">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GET</a:t>
            </a:r>
            <a:r>
              <a:rPr kumimoji="0" lang="en-US" altLang="en-US" sz="800" b="0" i="0" u="none" strike="noStrike" cap="none" normalizeH="0" baseline="0" dirty="0" smtClean="0">
                <a:ln>
                  <a:noFill/>
                </a:ln>
                <a:solidFill>
                  <a:schemeClr val="tx1"/>
                </a:solidFill>
                <a:effectLst/>
              </a:rPr>
              <a:t> all courses or by specific filters.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4226412" y="1889184"/>
            <a:ext cx="7621064" cy="4459857"/>
          </a:xfrm>
          <a:prstGeom prst="rect">
            <a:avLst/>
          </a:prstGeom>
        </p:spPr>
      </p:pic>
    </p:spTree>
    <p:extLst>
      <p:ext uri="{BB962C8B-B14F-4D97-AF65-F5344CB8AC3E}">
        <p14:creationId xmlns:p14="http://schemas.microsoft.com/office/powerpoint/2010/main" val="3165928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3540" y="611039"/>
            <a:ext cx="2587924" cy="795068"/>
          </a:xfrm>
        </p:spPr>
        <p:txBody>
          <a:bodyPr/>
          <a:lstStyle/>
          <a:p>
            <a:r>
              <a:rPr lang="en-US" sz="4000" b="1" dirty="0" smtClean="0"/>
              <a:t>Features</a:t>
            </a:r>
            <a:endParaRPr lang="en-US" sz="4000" b="1" dirty="0"/>
          </a:p>
        </p:txBody>
      </p:sp>
      <p:sp>
        <p:nvSpPr>
          <p:cNvPr id="5" name="Rectangle 4"/>
          <p:cNvSpPr/>
          <p:nvPr/>
        </p:nvSpPr>
        <p:spPr>
          <a:xfrm>
            <a:off x="631013" y="1804804"/>
            <a:ext cx="3207929" cy="461665"/>
          </a:xfrm>
          <a:prstGeom prst="rect">
            <a:avLst/>
          </a:prstGeom>
        </p:spPr>
        <p:txBody>
          <a:bodyPr wrap="none">
            <a:spAutoFit/>
          </a:bodyPr>
          <a:lstStyle/>
          <a:p>
            <a:r>
              <a:rPr lang="en-US" sz="2400" b="1" dirty="0" smtClean="0"/>
              <a:t>1.Backend </a:t>
            </a:r>
            <a:r>
              <a:rPr lang="en-US" sz="2400" b="1" dirty="0"/>
              <a:t>(Express)</a:t>
            </a:r>
          </a:p>
        </p:txBody>
      </p:sp>
      <p:sp>
        <p:nvSpPr>
          <p:cNvPr id="6" name="Rectangle 5"/>
          <p:cNvSpPr/>
          <p:nvPr/>
        </p:nvSpPr>
        <p:spPr>
          <a:xfrm>
            <a:off x="955277" y="2343413"/>
            <a:ext cx="2496196" cy="369332"/>
          </a:xfrm>
          <a:prstGeom prst="rect">
            <a:avLst/>
          </a:prstGeom>
        </p:spPr>
        <p:txBody>
          <a:bodyPr wrap="none">
            <a:spAutoFit/>
          </a:bodyPr>
          <a:lstStyle/>
          <a:p>
            <a:r>
              <a:rPr lang="en-US" dirty="0"/>
              <a:t>RESTful API Endpoints</a:t>
            </a:r>
          </a:p>
        </p:txBody>
      </p:sp>
      <p:sp>
        <p:nvSpPr>
          <p:cNvPr id="8" name="Rectangle 2"/>
          <p:cNvSpPr>
            <a:spLocks noChangeArrowheads="1"/>
          </p:cNvSpPr>
          <p:nvPr/>
        </p:nvSpPr>
        <p:spPr bwMode="auto">
          <a:xfrm>
            <a:off x="1214070" y="2689662"/>
            <a:ext cx="409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800" b="1" i="0" u="none" strike="noStrike" cap="none" normalizeH="0" baseline="0" dirty="0" err="1" smtClean="0">
                <a:ln>
                  <a:noFill/>
                </a:ln>
                <a:solidFill>
                  <a:schemeClr val="tx1"/>
                </a:solidFill>
                <a:effectLst/>
                <a:latin typeface="Arial" panose="020B0604020202020204" pitchFamily="34" charset="0"/>
              </a:rPr>
              <a:t>api</a:t>
            </a:r>
            <a:r>
              <a:rPr kumimoji="0" lang="en-US" altLang="en-US" sz="1800" b="1" i="0" u="none" strike="noStrike" cap="none" normalizeH="0" baseline="0" dirty="0" smtClean="0">
                <a:ln>
                  <a:noFill/>
                </a:ln>
                <a:solidFill>
                  <a:schemeClr val="tx1"/>
                </a:solidFill>
                <a:effectLst/>
                <a:latin typeface="Arial" panose="020B0604020202020204" pitchFamily="34" charset="0"/>
              </a:rPr>
              <a:t>/courses</a:t>
            </a:r>
            <a:r>
              <a:rPr lang="en-US" altLang="en-US" dirty="0" smtClean="0">
                <a:latin typeface="Arial" panose="020B0604020202020204" pitchFamily="34" charset="0"/>
              </a:rPr>
              <a:t>/:id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ct val="0"/>
              </a:spcAft>
              <a:buFontTx/>
              <a:buChar char="•"/>
            </a:pPr>
            <a:r>
              <a:rPr lang="en-US" altLang="en-US" sz="1400" dirty="0" smtClean="0">
                <a:latin typeface="Arial Unicode MS" panose="020B0604020202020204" pitchFamily="34" charset="-128"/>
              </a:rPr>
              <a:t>Get : (</a:t>
            </a:r>
            <a:r>
              <a:rPr lang="en-US" altLang="en-US" sz="1100" dirty="0" smtClean="0"/>
              <a:t>get </a:t>
            </a:r>
            <a:r>
              <a:rPr lang="en-US" altLang="en-US" sz="1100" dirty="0" err="1" smtClean="0"/>
              <a:t>specifice</a:t>
            </a:r>
            <a:r>
              <a:rPr lang="en-US" altLang="en-US" sz="1100" dirty="0" smtClean="0"/>
              <a:t> course)</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955277" y="4286337"/>
            <a:ext cx="1697901" cy="461665"/>
          </a:xfrm>
          <a:prstGeom prst="rect">
            <a:avLst/>
          </a:prstGeom>
        </p:spPr>
        <p:txBody>
          <a:bodyPr wrap="none">
            <a:spAutoFit/>
          </a:bodyPr>
          <a:lstStyle/>
          <a:p>
            <a:r>
              <a:rPr lang="en-US" sz="2400" b="1" dirty="0" smtClean="0"/>
              <a:t>Response:</a:t>
            </a:r>
            <a:endParaRPr lang="en-US" sz="2400" b="1" dirty="0"/>
          </a:p>
        </p:txBody>
      </p:sp>
      <p:pic>
        <p:nvPicPr>
          <p:cNvPr id="3" name="Picture 2"/>
          <p:cNvPicPr>
            <a:picLocks noChangeAspect="1"/>
          </p:cNvPicPr>
          <p:nvPr/>
        </p:nvPicPr>
        <p:blipFill>
          <a:blip r:embed="rId3"/>
          <a:stretch>
            <a:fillRect/>
          </a:stretch>
        </p:blipFill>
        <p:spPr>
          <a:xfrm>
            <a:off x="6314536" y="2218473"/>
            <a:ext cx="5011948" cy="619211"/>
          </a:xfrm>
          <a:prstGeom prst="rect">
            <a:avLst/>
          </a:prstGeom>
        </p:spPr>
      </p:pic>
      <p:pic>
        <p:nvPicPr>
          <p:cNvPr id="7" name="Picture 6"/>
          <p:cNvPicPr>
            <a:picLocks noChangeAspect="1"/>
          </p:cNvPicPr>
          <p:nvPr/>
        </p:nvPicPr>
        <p:blipFill>
          <a:blip r:embed="rId4"/>
          <a:stretch>
            <a:fillRect/>
          </a:stretch>
        </p:blipFill>
        <p:spPr>
          <a:xfrm>
            <a:off x="2068678" y="4799793"/>
            <a:ext cx="4799609" cy="1920217"/>
          </a:xfrm>
          <a:prstGeom prst="rect">
            <a:avLst/>
          </a:prstGeom>
        </p:spPr>
      </p:pic>
    </p:spTree>
    <p:extLst>
      <p:ext uri="{BB962C8B-B14F-4D97-AF65-F5344CB8AC3E}">
        <p14:creationId xmlns:p14="http://schemas.microsoft.com/office/powerpoint/2010/main" val="3227142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284</TotalTime>
  <Words>948</Words>
  <Application>Microsoft Office PowerPoint</Application>
  <PresentationFormat>Widescreen</PresentationFormat>
  <Paragraphs>189</Paragraphs>
  <Slides>28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Unicode MS</vt:lpstr>
      <vt:lpstr>Calibri</vt:lpstr>
      <vt:lpstr>Century Gothic</vt:lpstr>
      <vt:lpstr>Tahoma</vt:lpstr>
      <vt:lpstr>Times New Roman</vt:lpstr>
      <vt:lpstr>Trebuchet MS</vt:lpstr>
      <vt:lpstr>Verdana</vt:lpstr>
      <vt:lpstr>Wingdings 3</vt:lpstr>
      <vt:lpstr>Ion</vt:lpstr>
      <vt:lpstr>PowerPoint Presentation</vt:lpstr>
      <vt:lpstr>PowerPoint Presentation</vt:lpstr>
      <vt:lpstr>PowerPoint Presentation</vt:lpstr>
      <vt:lpstr>PowerPoint Presentation</vt:lpstr>
      <vt:lpstr>Project Overview</vt:lpstr>
      <vt:lpstr>Objectives</vt:lpstr>
      <vt:lpstr>Technology Stack</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Thank You </vt:lpstr>
    </vt:vector>
  </TitlesOfParts>
  <Company>Abu Taha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 UEFI</dc:creator>
  <cp:lastModifiedBy>Abdallah Salah</cp:lastModifiedBy>
  <cp:revision>27</cp:revision>
  <dcterms:created xsi:type="dcterms:W3CDTF">2024-10-24T06:03:38Z</dcterms:created>
  <dcterms:modified xsi:type="dcterms:W3CDTF">2024-10-24T16:06:16Z</dcterms:modified>
</cp:coreProperties>
</file>